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100"/>
  </p:notesMasterIdLst>
  <p:sldIdLst>
    <p:sldId id="256" r:id="rId2"/>
    <p:sldId id="545" r:id="rId3"/>
    <p:sldId id="610" r:id="rId4"/>
    <p:sldId id="612" r:id="rId5"/>
    <p:sldId id="613" r:id="rId6"/>
    <p:sldId id="614" r:id="rId7"/>
    <p:sldId id="549" r:id="rId8"/>
    <p:sldId id="717" r:id="rId9"/>
    <p:sldId id="708" r:id="rId10"/>
    <p:sldId id="714" r:id="rId11"/>
    <p:sldId id="709" r:id="rId12"/>
    <p:sldId id="710" r:id="rId13"/>
    <p:sldId id="711" r:id="rId14"/>
    <p:sldId id="712" r:id="rId15"/>
    <p:sldId id="713" r:id="rId16"/>
    <p:sldId id="715" r:id="rId17"/>
    <p:sldId id="716" r:id="rId18"/>
    <p:sldId id="718" r:id="rId19"/>
    <p:sldId id="721" r:id="rId20"/>
    <p:sldId id="720" r:id="rId21"/>
    <p:sldId id="617" r:id="rId22"/>
    <p:sldId id="618" r:id="rId23"/>
    <p:sldId id="724" r:id="rId24"/>
    <p:sldId id="722" r:id="rId25"/>
    <p:sldId id="725" r:id="rId26"/>
    <p:sldId id="723" r:id="rId27"/>
    <p:sldId id="623" r:id="rId28"/>
    <p:sldId id="622" r:id="rId29"/>
    <p:sldId id="726" r:id="rId30"/>
    <p:sldId id="727" r:id="rId31"/>
    <p:sldId id="729" r:id="rId32"/>
    <p:sldId id="728" r:id="rId33"/>
    <p:sldId id="619" r:id="rId34"/>
    <p:sldId id="730" r:id="rId35"/>
    <p:sldId id="627" r:id="rId36"/>
    <p:sldId id="620" r:id="rId37"/>
    <p:sldId id="624" r:id="rId38"/>
    <p:sldId id="625" r:id="rId39"/>
    <p:sldId id="731" r:id="rId40"/>
    <p:sldId id="628" r:id="rId41"/>
    <p:sldId id="629" r:id="rId42"/>
    <p:sldId id="706" r:id="rId43"/>
    <p:sldId id="630" r:id="rId44"/>
    <p:sldId id="631" r:id="rId45"/>
    <p:sldId id="632" r:id="rId46"/>
    <p:sldId id="732" r:id="rId47"/>
    <p:sldId id="734" r:id="rId48"/>
    <p:sldId id="735" r:id="rId49"/>
    <p:sldId id="736" r:id="rId50"/>
    <p:sldId id="737" r:id="rId51"/>
    <p:sldId id="738" r:id="rId52"/>
    <p:sldId id="743" r:id="rId53"/>
    <p:sldId id="739" r:id="rId54"/>
    <p:sldId id="740" r:id="rId55"/>
    <p:sldId id="741" r:id="rId56"/>
    <p:sldId id="742" r:id="rId57"/>
    <p:sldId id="746" r:id="rId58"/>
    <p:sldId id="747" r:id="rId59"/>
    <p:sldId id="748" r:id="rId60"/>
    <p:sldId id="636" r:id="rId61"/>
    <p:sldId id="633" r:id="rId62"/>
    <p:sldId id="707" r:id="rId63"/>
    <p:sldId id="744" r:id="rId64"/>
    <p:sldId id="745" r:id="rId65"/>
    <p:sldId id="634" r:id="rId66"/>
    <p:sldId id="635" r:id="rId67"/>
    <p:sldId id="639" r:id="rId68"/>
    <p:sldId id="637" r:id="rId69"/>
    <p:sldId id="640" r:id="rId70"/>
    <p:sldId id="657" r:id="rId71"/>
    <p:sldId id="641" r:id="rId72"/>
    <p:sldId id="643" r:id="rId73"/>
    <p:sldId id="642" r:id="rId74"/>
    <p:sldId id="644" r:id="rId75"/>
    <p:sldId id="677" r:id="rId76"/>
    <p:sldId id="645" r:id="rId77"/>
    <p:sldId id="749" r:id="rId78"/>
    <p:sldId id="750" r:id="rId79"/>
    <p:sldId id="751" r:id="rId80"/>
    <p:sldId id="705" r:id="rId81"/>
    <p:sldId id="678" r:id="rId82"/>
    <p:sldId id="752" r:id="rId83"/>
    <p:sldId id="646" r:id="rId84"/>
    <p:sldId id="648" r:id="rId85"/>
    <p:sldId id="649" r:id="rId86"/>
    <p:sldId id="753" r:id="rId87"/>
    <p:sldId id="754" r:id="rId88"/>
    <p:sldId id="755" r:id="rId89"/>
    <p:sldId id="756" r:id="rId90"/>
    <p:sldId id="757" r:id="rId91"/>
    <p:sldId id="758" r:id="rId92"/>
    <p:sldId id="759" r:id="rId93"/>
    <p:sldId id="651" r:id="rId94"/>
    <p:sldId id="652" r:id="rId95"/>
    <p:sldId id="653" r:id="rId96"/>
    <p:sldId id="654" r:id="rId97"/>
    <p:sldId id="655" r:id="rId98"/>
    <p:sldId id="656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DCE6F2"/>
    <a:srgbClr val="B9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 autoAdjust="0"/>
    <p:restoredTop sz="93681" autoAdjust="0"/>
  </p:normalViewPr>
  <p:slideViewPr>
    <p:cSldViewPr>
      <p:cViewPr varScale="1">
        <p:scale>
          <a:sx n="118" d="100"/>
          <a:sy n="118" d="100"/>
        </p:scale>
        <p:origin x="416" y="20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951DD-4DF1-4571-83EB-38AC2FEBD740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27381-AA39-48A1-A649-7082EEC6B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5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145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9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2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88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32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18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93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27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21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224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31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7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224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5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50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906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83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70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820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447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04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87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47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962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65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71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755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002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20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28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30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47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7481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542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41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898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4518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13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015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249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72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10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256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5628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64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585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077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447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1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204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010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48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5900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DDF5-8FB2-4CA4-ADC5-020D22AEBBCE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67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80E8-98A1-48EB-8718-63856BD62586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9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50FC-C9EB-4E05-8904-6CF44D3051B9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4680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3E05-91B8-4D1E-8D52-9ACF2950BA6E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280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3E2C-1596-4F8D-A721-FA691D330E97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72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8FB5-77C2-4D76-B111-5C136B47BB48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51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AEB4-7794-4D9D-92E1-5C04B29CD36A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2EA6-D5FF-49A0-B568-90938191D35E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4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60FE-45DC-4C2E-B802-82952F5F252F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5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C35-319A-424B-B9FA-49799D3C9820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0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537A-90BB-420B-A0B0-EEC7C16BD65B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97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50FC-C9EB-4E05-8904-6CF44D3051B9}" type="datetime1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bg object 17">
            <a:extLst>
              <a:ext uri="{FF2B5EF4-FFF2-40B4-BE49-F238E27FC236}">
                <a16:creationId xmlns:a16="http://schemas.microsoft.com/office/drawing/2014/main" id="{79D9232B-B89B-4D4E-81F3-A39CAD0C9542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09728" y="954024"/>
            <a:ext cx="11653714" cy="6096"/>
          </a:xfrm>
          <a:prstGeom prst="rect">
            <a:avLst/>
          </a:prstGeom>
        </p:spPr>
      </p:pic>
      <p:pic>
        <p:nvPicPr>
          <p:cNvPr id="9" name="Picture 1042" descr="logo">
            <a:extLst>
              <a:ext uri="{FF2B5EF4-FFF2-40B4-BE49-F238E27FC236}">
                <a16:creationId xmlns:a16="http://schemas.microsoft.com/office/drawing/2014/main" id="{E23C34B0-7B90-1342-9EC6-9A9D9DDF38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83" y="60685"/>
            <a:ext cx="632359" cy="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83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057400" y="2133600"/>
            <a:ext cx="8153400" cy="1143000"/>
          </a:xfrm>
          <a:prstGeom prst="rect">
            <a:avLst/>
          </a:prstGeom>
          <a:noFill/>
          <a:ln/>
        </p:spPr>
        <p:txBody>
          <a:bodyPr/>
          <a:lstStyle/>
          <a:p>
            <a:pPr algn="ctr">
              <a:spcBef>
                <a:spcPts val="0"/>
              </a:spcBef>
            </a:pPr>
            <a:r>
              <a:rPr kumimoji="1" lang="en-US" altLang="zh-CN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JAVA</a:t>
            </a:r>
            <a:r>
              <a:rPr kumimoji="1" lang="zh-CN" altLang="en-US" sz="4800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语言程序设计</a:t>
            </a:r>
            <a:endParaRPr lang="zh-CN" altLang="en-US" sz="4800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8"/>
          <p:cNvSpPr txBox="1">
            <a:spLocks noChangeArrowheads="1"/>
          </p:cNvSpPr>
          <p:nvPr/>
        </p:nvSpPr>
        <p:spPr bwMode="auto">
          <a:xfrm>
            <a:off x="3048000" y="40386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33CC"/>
              </a:buClr>
              <a:defRPr/>
            </a:pPr>
            <a:r>
              <a:rPr lang="zh-CN" altLang="en-US" sz="4000" b="1" kern="0" dirty="0">
                <a:solidFill>
                  <a:srgbClr val="000000"/>
                </a:solidFill>
                <a:latin typeface="Comic Sans MS"/>
                <a:ea typeface="华文行楷"/>
              </a:rPr>
              <a:t>王宇翔</a:t>
            </a:r>
          </a:p>
          <a:p>
            <a:pPr>
              <a:buClr>
                <a:srgbClr val="3333CC"/>
              </a:buClr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mic Sans MS"/>
                <a:ea typeface="华文行楷"/>
              </a:rPr>
              <a:t>lsswyx@hdu.edu.cn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D19D38-43A6-C64C-B9AB-7A8DD3F14E19}"/>
              </a:ext>
            </a:extLst>
          </p:cNvPr>
          <p:cNvSpPr/>
          <p:nvPr/>
        </p:nvSpPr>
        <p:spPr>
          <a:xfrm>
            <a:off x="47328" y="908720"/>
            <a:ext cx="117373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F64D65-8150-F046-8C06-F698556D8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40768"/>
            <a:ext cx="7308304" cy="2617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89CDFE0-9903-BA46-9EAE-67D924675318}"/>
              </a:ext>
            </a:extLst>
          </p:cNvPr>
          <p:cNvSpPr txBox="1"/>
          <p:nvPr/>
        </p:nvSpPr>
        <p:spPr>
          <a:xfrm>
            <a:off x="1387751" y="987832"/>
            <a:ext cx="406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码表：字符集与</a:t>
            </a:r>
            <a:r>
              <a:rPr kumimoji="1" lang="en" altLang="zh-CN" dirty="0" err="1">
                <a:solidFill>
                  <a:srgbClr val="C00000"/>
                </a:solidFill>
              </a:rPr>
              <a:t>unicode</a:t>
            </a:r>
            <a:r>
              <a:rPr kumimoji="1" lang="zh-CN" altLang="en-US" dirty="0">
                <a:solidFill>
                  <a:srgbClr val="C00000"/>
                </a:solidFill>
              </a:rPr>
              <a:t>码的映射关系</a:t>
            </a:r>
          </a:p>
          <a:p>
            <a:pPr algn="ctr"/>
            <a:endParaRPr kumimoji="1" lang="zh-CN" altLang="en-US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73BA2E-4C4D-6E4E-A926-5B172A576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44" y="2924041"/>
            <a:ext cx="6114301" cy="38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DB5CB0-4BC6-7F43-AAC1-8FBA771DD067}"/>
              </a:ext>
            </a:extLst>
          </p:cNvPr>
          <p:cNvSpPr/>
          <p:nvPr/>
        </p:nvSpPr>
        <p:spPr>
          <a:xfrm>
            <a:off x="4583832" y="1653525"/>
            <a:ext cx="1152128" cy="60725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77D7CAF8-F182-4241-9826-FAB6C1D174A0}"/>
              </a:ext>
            </a:extLst>
          </p:cNvPr>
          <p:cNvCxnSpPr>
            <a:cxnSpLocks/>
            <a:stCxn id="11" idx="3"/>
            <a:endCxn id="3" idx="0"/>
          </p:cNvCxnSpPr>
          <p:nvPr/>
        </p:nvCxnSpPr>
        <p:spPr>
          <a:xfrm>
            <a:off x="5735960" y="1957153"/>
            <a:ext cx="3347135" cy="966888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3AEECEF-45A2-E943-8E80-20384D47A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585140"/>
            <a:ext cx="4395986" cy="1953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B023B4B-9743-4D46-8693-ACBE3740E929}"/>
              </a:ext>
            </a:extLst>
          </p:cNvPr>
          <p:cNvSpPr/>
          <p:nvPr/>
        </p:nvSpPr>
        <p:spPr>
          <a:xfrm>
            <a:off x="4583832" y="2328673"/>
            <a:ext cx="1152128" cy="2238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28A0561-0E69-0C40-91DD-5B44963B658E}"/>
              </a:ext>
            </a:extLst>
          </p:cNvPr>
          <p:cNvCxnSpPr>
            <a:cxnSpLocks/>
            <a:stCxn id="16" idx="1"/>
            <a:endCxn id="8" idx="0"/>
          </p:cNvCxnSpPr>
          <p:nvPr/>
        </p:nvCxnSpPr>
        <p:spPr>
          <a:xfrm rot="10800000" flipV="1">
            <a:off x="2821386" y="2440596"/>
            <a:ext cx="1762447" cy="2144543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33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字符集给出了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码点的映射，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如何存储码点存在一些问题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BE54D-A6AA-DC48-9D7A-D4CDEBE2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1794750"/>
            <a:ext cx="330200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33783-483E-A94F-9651-7991E8DA39BA}"/>
              </a:ext>
            </a:extLst>
          </p:cNvPr>
          <p:cNvSpPr txBox="1"/>
          <p:nvPr/>
        </p:nvSpPr>
        <p:spPr>
          <a:xfrm>
            <a:off x="4367808" y="198884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00110000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4FFA36-495B-8041-B372-73C11101268B}"/>
              </a:ext>
            </a:extLst>
          </p:cNvPr>
          <p:cNvSpPr txBox="1"/>
          <p:nvPr/>
        </p:nvSpPr>
        <p:spPr>
          <a:xfrm>
            <a:off x="4367808" y="235886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4FE437-5A34-904A-814E-8959537FD04E}"/>
              </a:ext>
            </a:extLst>
          </p:cNvPr>
          <p:cNvSpPr txBox="1"/>
          <p:nvPr/>
        </p:nvSpPr>
        <p:spPr>
          <a:xfrm>
            <a:off x="4389512" y="5204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〱对应的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110000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058D1E-988A-6C4E-8544-1F07B474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4400976"/>
            <a:ext cx="1876928" cy="1922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4EC2DA5-C633-BE49-9B87-C4BE0503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88" y="4400975"/>
            <a:ext cx="1561435" cy="19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字符集给出了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码点的映射，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如何存储码点存在一些问题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BE54D-A6AA-DC48-9D7A-D4CDEBE2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1794750"/>
            <a:ext cx="330200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33783-483E-A94F-9651-7991E8DA39BA}"/>
              </a:ext>
            </a:extLst>
          </p:cNvPr>
          <p:cNvSpPr txBox="1"/>
          <p:nvPr/>
        </p:nvSpPr>
        <p:spPr>
          <a:xfrm>
            <a:off x="4367808" y="198884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00110000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4FFA36-495B-8041-B372-73C11101268B}"/>
              </a:ext>
            </a:extLst>
          </p:cNvPr>
          <p:cNvSpPr txBox="1"/>
          <p:nvPr/>
        </p:nvSpPr>
        <p:spPr>
          <a:xfrm>
            <a:off x="4367808" y="235886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4FE437-5A34-904A-814E-8959537FD04E}"/>
              </a:ext>
            </a:extLst>
          </p:cNvPr>
          <p:cNvSpPr txBox="1"/>
          <p:nvPr/>
        </p:nvSpPr>
        <p:spPr>
          <a:xfrm>
            <a:off x="4389512" y="5204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〱对应的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110000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058D1E-988A-6C4E-8544-1F07B474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4400976"/>
            <a:ext cx="1876928" cy="1922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4EC2DA5-C633-BE49-9B87-C4BE0503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88" y="4400975"/>
            <a:ext cx="1561435" cy="1977069"/>
          </a:xfrm>
          <a:prstGeom prst="rect">
            <a:avLst/>
          </a:prstGeom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546759B-1A19-4B46-A7D7-A551C523B453}"/>
              </a:ext>
            </a:extLst>
          </p:cNvPr>
          <p:cNvCxnSpPr/>
          <p:nvPr/>
        </p:nvCxnSpPr>
        <p:spPr>
          <a:xfrm>
            <a:off x="8184232" y="1844824"/>
            <a:ext cx="0" cy="469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44D92E0-6424-5B4D-8AD2-3265418DE648}"/>
              </a:ext>
            </a:extLst>
          </p:cNvPr>
          <p:cNvSpPr txBox="1"/>
          <p:nvPr/>
        </p:nvSpPr>
        <p:spPr>
          <a:xfrm>
            <a:off x="8610600" y="2173506"/>
            <a:ext cx="317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问题</a:t>
            </a:r>
            <a:r>
              <a:rPr kumimoji="1" lang="en-US" altLang="zh-CN" b="1" dirty="0">
                <a:solidFill>
                  <a:srgbClr val="C00000"/>
                </a:solidFill>
              </a:rPr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：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2ADA07-6D0F-2D44-95AC-A918881448A3}"/>
              </a:ext>
            </a:extLst>
          </p:cNvPr>
          <p:cNvSpPr txBox="1"/>
          <p:nvPr/>
        </p:nvSpPr>
        <p:spPr>
          <a:xfrm>
            <a:off x="9069660" y="3031500"/>
            <a:ext cx="225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110000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83D154-2559-9643-863B-A6F83BE992F3}"/>
              </a:ext>
            </a:extLst>
          </p:cNvPr>
          <p:cNvSpPr txBox="1"/>
          <p:nvPr/>
        </p:nvSpPr>
        <p:spPr>
          <a:xfrm>
            <a:off x="8375700" y="3933056"/>
            <a:ext cx="3408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" pitchFamily="2" charset="0"/>
                <a:ea typeface="Microsoft YaHei" panose="020B0503020204020204" pitchFamily="34" charset="-122"/>
              </a:rPr>
              <a:t>对于上述</a:t>
            </a:r>
            <a:r>
              <a:rPr kumimoji="1" lang="en-US" altLang="zh-CN" dirty="0">
                <a:latin typeface="Times" pitchFamily="2" charset="0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Times" pitchFamily="2" charset="0"/>
                <a:ea typeface="Microsoft YaHei" panose="020B0503020204020204" pitchFamily="34" charset="-122"/>
              </a:rPr>
              <a:t>进制，既可以理解成：两个字符“</a:t>
            </a:r>
            <a:r>
              <a:rPr kumimoji="1" lang="en-US" altLang="zh-CN" dirty="0">
                <a:latin typeface="Times" pitchFamily="2" charset="0"/>
                <a:ea typeface="Microsoft YaHei" panose="020B0503020204020204" pitchFamily="34" charset="-122"/>
              </a:rPr>
              <a:t>01</a:t>
            </a:r>
            <a:r>
              <a:rPr kumimoji="1" lang="zh-CN" altLang="en-US" dirty="0">
                <a:latin typeface="Times" pitchFamily="2" charset="0"/>
                <a:ea typeface="Microsoft YaHei" panose="020B0503020204020204" pitchFamily="34" charset="-122"/>
              </a:rPr>
              <a:t>”，也可以理解成日文字符</a:t>
            </a:r>
            <a:r>
              <a:rPr lang="zh-CN" altLang="en-US" dirty="0">
                <a:latin typeface="Times" pitchFamily="2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〱，存在歧义</a:t>
            </a:r>
            <a:endParaRPr kumimoji="1" lang="zh-CN" altLang="en-US" dirty="0">
              <a:latin typeface="Times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46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字符集给出了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码点的映射，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如何存储码点存在一些问题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BE54D-A6AA-DC48-9D7A-D4CDEBE2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1794750"/>
            <a:ext cx="330200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33783-483E-A94F-9651-7991E8DA39BA}"/>
              </a:ext>
            </a:extLst>
          </p:cNvPr>
          <p:cNvSpPr txBox="1"/>
          <p:nvPr/>
        </p:nvSpPr>
        <p:spPr>
          <a:xfrm>
            <a:off x="4367808" y="198884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00000000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00110000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4FFA36-495B-8041-B372-73C11101268B}"/>
              </a:ext>
            </a:extLst>
          </p:cNvPr>
          <p:cNvSpPr txBox="1"/>
          <p:nvPr/>
        </p:nvSpPr>
        <p:spPr>
          <a:xfrm>
            <a:off x="4367808" y="235886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00000000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4FE437-5A34-904A-814E-8959537FD04E}"/>
              </a:ext>
            </a:extLst>
          </p:cNvPr>
          <p:cNvSpPr txBox="1"/>
          <p:nvPr/>
        </p:nvSpPr>
        <p:spPr>
          <a:xfrm>
            <a:off x="4389512" y="5204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〱对应的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110000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058D1E-988A-6C4E-8544-1F07B474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4400976"/>
            <a:ext cx="1876928" cy="1922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4EC2DA5-C633-BE49-9B87-C4BE0503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88" y="4400975"/>
            <a:ext cx="1561435" cy="19770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2C0D92-C387-244B-B2D0-8B8895D97F23}"/>
              </a:ext>
            </a:extLst>
          </p:cNvPr>
          <p:cNvSpPr txBox="1"/>
          <p:nvPr/>
        </p:nvSpPr>
        <p:spPr>
          <a:xfrm>
            <a:off x="8610600" y="3356992"/>
            <a:ext cx="28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可限制所有字符具有等长，以解决问题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93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字符集给出了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字符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码点的映射，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如何存储码点存在一些问题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BE54D-A6AA-DC48-9D7A-D4CDEBE2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1794750"/>
            <a:ext cx="330200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433783-483E-A94F-9651-7991E8DA39BA}"/>
              </a:ext>
            </a:extLst>
          </p:cNvPr>
          <p:cNvSpPr txBox="1"/>
          <p:nvPr/>
        </p:nvSpPr>
        <p:spPr>
          <a:xfrm>
            <a:off x="4367808" y="198884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00000000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00110000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4FFA36-495B-8041-B372-73C11101268B}"/>
              </a:ext>
            </a:extLst>
          </p:cNvPr>
          <p:cNvSpPr txBox="1"/>
          <p:nvPr/>
        </p:nvSpPr>
        <p:spPr>
          <a:xfrm>
            <a:off x="4367808" y="235886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对应的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00000000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kumimoji="1"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4FE437-5A34-904A-814E-8959537FD04E}"/>
              </a:ext>
            </a:extLst>
          </p:cNvPr>
          <p:cNvSpPr txBox="1"/>
          <p:nvPr/>
        </p:nvSpPr>
        <p:spPr>
          <a:xfrm>
            <a:off x="4389512" y="52048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〱对应的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进制：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110000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00110001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058D1E-988A-6C4E-8544-1F07B474B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" y="4400976"/>
            <a:ext cx="1876928" cy="1922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4EC2DA5-C633-BE49-9B87-C4BE0503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88" y="4400975"/>
            <a:ext cx="1561435" cy="1977069"/>
          </a:xfrm>
          <a:prstGeom prst="rect">
            <a:avLst/>
          </a:prstGeom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546759B-1A19-4B46-A7D7-A551C523B453}"/>
              </a:ext>
            </a:extLst>
          </p:cNvPr>
          <p:cNvCxnSpPr/>
          <p:nvPr/>
        </p:nvCxnSpPr>
        <p:spPr>
          <a:xfrm>
            <a:off x="8184232" y="1844824"/>
            <a:ext cx="0" cy="469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44D92E0-6424-5B4D-8AD2-3265418DE648}"/>
              </a:ext>
            </a:extLst>
          </p:cNvPr>
          <p:cNvSpPr txBox="1"/>
          <p:nvPr/>
        </p:nvSpPr>
        <p:spPr>
          <a:xfrm>
            <a:off x="8610600" y="2173506"/>
            <a:ext cx="317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问题</a:t>
            </a:r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：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E83D154-2559-9643-863B-A6F83BE992F3}"/>
              </a:ext>
            </a:extLst>
          </p:cNvPr>
          <p:cNvSpPr txBox="1"/>
          <p:nvPr/>
        </p:nvSpPr>
        <p:spPr>
          <a:xfrm>
            <a:off x="8493149" y="2887794"/>
            <a:ext cx="3579511" cy="1531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Times" pitchFamily="2" charset="0"/>
                <a:ea typeface="Microsoft YaHei" panose="020B0503020204020204" pitchFamily="34" charset="-122"/>
              </a:rPr>
              <a:t>所有字符等长，造成空间浪费</a:t>
            </a:r>
            <a:endParaRPr kumimoji="1" lang="en-US" altLang="zh-CN" dirty="0">
              <a:latin typeface="Times" pitchFamily="2" charset="0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Times" pitchFamily="2" charset="0"/>
                <a:ea typeface="Microsoft YaHei" panose="020B0503020204020204" pitchFamily="34" charset="-122"/>
              </a:rPr>
              <a:t>原</a:t>
            </a:r>
            <a:r>
              <a:rPr kumimoji="1" lang="en-US" altLang="zh-CN" sz="1400" dirty="0">
                <a:latin typeface="Times" pitchFamily="2" charset="0"/>
                <a:ea typeface="Microsoft YaHei" panose="020B0503020204020204" pitchFamily="34" charset="-122"/>
              </a:rPr>
              <a:t>ASCII</a:t>
            </a:r>
            <a:r>
              <a:rPr kumimoji="1" lang="zh-CN" altLang="en-US" sz="1400" dirty="0">
                <a:latin typeface="Times" pitchFamily="2" charset="0"/>
                <a:ea typeface="Microsoft YaHei" panose="020B0503020204020204" pitchFamily="34" charset="-122"/>
              </a:rPr>
              <a:t>部分（</a:t>
            </a:r>
            <a:r>
              <a:rPr kumimoji="1" lang="en-US" altLang="zh-CN" sz="1400" dirty="0">
                <a:latin typeface="Times" pitchFamily="2" charset="0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Times" pitchFamily="2" charset="0"/>
                <a:ea typeface="Microsoft YaHei" panose="020B0503020204020204" pitchFamily="34" charset="-122"/>
              </a:rPr>
              <a:t>字节可表示），也用</a:t>
            </a:r>
            <a:r>
              <a:rPr kumimoji="1" lang="en-US" altLang="zh-CN" sz="1400" dirty="0">
                <a:latin typeface="Times" pitchFamily="2" charset="0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Times" pitchFamily="2" charset="0"/>
                <a:ea typeface="Microsoft YaHei" panose="020B0503020204020204" pitchFamily="34" charset="-122"/>
              </a:rPr>
              <a:t>字节，浪费空间</a:t>
            </a:r>
            <a:endParaRPr kumimoji="1" lang="en-US" altLang="zh-CN" sz="1400" dirty="0">
              <a:latin typeface="Times" pitchFamily="2" charset="0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Times" pitchFamily="2" charset="0"/>
                <a:ea typeface="Microsoft YaHei" panose="020B0503020204020204" pitchFamily="34" charset="-122"/>
              </a:rPr>
              <a:t>未来扩展性差（多字节）</a:t>
            </a:r>
          </a:p>
        </p:txBody>
      </p:sp>
    </p:spTree>
    <p:extLst>
      <p:ext uri="{BB962C8B-B14F-4D97-AF65-F5344CB8AC3E}">
        <p14:creationId xmlns:p14="http://schemas.microsoft.com/office/powerpoint/2010/main" val="207459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为解决上述问题，提出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码点转换成不等长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进制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4402A19-0E45-9C47-9033-CFEFA5E7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1" y="2354364"/>
            <a:ext cx="5877316" cy="12494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521E35A-AE74-DE48-AE18-DB25BC7B0D86}"/>
              </a:ext>
            </a:extLst>
          </p:cNvPr>
          <p:cNvSpPr txBox="1"/>
          <p:nvPr/>
        </p:nvSpPr>
        <p:spPr>
          <a:xfrm>
            <a:off x="1206531" y="3918035"/>
            <a:ext cx="4536504" cy="83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编码规则</a:t>
            </a:r>
            <a:endParaRPr kumimoji="1" lang="en-US" altLang="zh-CN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sz="16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码点落在哪个范围就采用哪种编码形式</a:t>
            </a:r>
            <a:endParaRPr kumimoji="1" lang="en-US" altLang="zh-CN" sz="16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9DEAABB-8597-4941-9E62-D9C9682C428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474783" y="3627773"/>
            <a:ext cx="0" cy="290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9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为解决上述问题，提出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码点转换成不等长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进制</a:t>
            </a:r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49F2C853-4279-BC4E-94BF-B6BC9505F2E9}"/>
              </a:ext>
            </a:extLst>
          </p:cNvPr>
          <p:cNvSpPr txBox="1">
            <a:spLocks/>
          </p:cNvSpPr>
          <p:nvPr/>
        </p:nvSpPr>
        <p:spPr>
          <a:xfrm>
            <a:off x="8867439" y="5546528"/>
            <a:ext cx="2457571" cy="447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4402A19-0E45-9C47-9033-CFEFA5E7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010460"/>
            <a:ext cx="5877316" cy="12494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FD355D-83F6-F64C-869E-22AC5566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24" y="4293096"/>
            <a:ext cx="4216517" cy="19442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521E35A-AE74-DE48-AE18-DB25BC7B0D86}"/>
              </a:ext>
            </a:extLst>
          </p:cNvPr>
          <p:cNvSpPr txBox="1"/>
          <p:nvPr/>
        </p:nvSpPr>
        <p:spPr>
          <a:xfrm>
            <a:off x="983432" y="3574131"/>
            <a:ext cx="4536504" cy="83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编码规则</a:t>
            </a:r>
            <a:endParaRPr kumimoji="1" lang="en-US" altLang="zh-CN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sz="16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码点落在哪个范围就采用哪种编码形式</a:t>
            </a:r>
            <a:endParaRPr kumimoji="1" lang="en-US" altLang="zh-CN" sz="16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9DEAABB-8597-4941-9E62-D9C9682C428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251684" y="3283869"/>
            <a:ext cx="0" cy="290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93D56FD-A514-0A42-AC24-EFFB1E26AED6}"/>
              </a:ext>
            </a:extLst>
          </p:cNvPr>
          <p:cNvSpPr/>
          <p:nvPr/>
        </p:nvSpPr>
        <p:spPr>
          <a:xfrm>
            <a:off x="7674724" y="376376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「知」的码值是</a:t>
            </a:r>
            <a:r>
              <a:rPr lang="en-US" altLang="zh-CN" dirty="0">
                <a:solidFill>
                  <a:srgbClr val="7030A0"/>
                </a:solidFill>
                <a:latin typeface="-apple-system"/>
              </a:rPr>
              <a:t>\u</a:t>
            </a:r>
            <a:r>
              <a:rPr lang="en" altLang="zh-CN" dirty="0">
                <a:solidFill>
                  <a:srgbClr val="7030A0"/>
                </a:solidFill>
                <a:latin typeface="-apple-system"/>
              </a:rPr>
              <a:t>77E5</a:t>
            </a:r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7030A0"/>
                </a:solidFill>
                <a:latin typeface="-apple-system"/>
              </a:rPr>
              <a:t>16</a:t>
            </a:r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进制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BC3910-4F7F-AB41-92C6-EBF33EB7E3E2}"/>
              </a:ext>
            </a:extLst>
          </p:cNvPr>
          <p:cNvSpPr/>
          <p:nvPr/>
        </p:nvSpPr>
        <p:spPr>
          <a:xfrm>
            <a:off x="7715766" y="5677832"/>
            <a:ext cx="3404768" cy="554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4320CE-07B4-4147-9B12-5D8DA94B3934}"/>
              </a:ext>
            </a:extLst>
          </p:cNvPr>
          <p:cNvSpPr txBox="1"/>
          <p:nvPr/>
        </p:nvSpPr>
        <p:spPr>
          <a:xfrm>
            <a:off x="8662066" y="634253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知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utf-8</a:t>
            </a:r>
            <a:r>
              <a:rPr kumimoji="1" lang="zh-CN" altLang="en-US" sz="1600" dirty="0"/>
              <a:t>编码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CE6FE6-3CB2-E849-B1C1-B97B9CB66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92" y="1980082"/>
            <a:ext cx="1656327" cy="1623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B9A278-5903-BA41-8997-75C01F8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3" y="1987962"/>
            <a:ext cx="1465176" cy="15640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EBF9203-1D61-7D4E-ACEC-09EBE9CC32C3}"/>
              </a:ext>
            </a:extLst>
          </p:cNvPr>
          <p:cNvSpPr/>
          <p:nvPr/>
        </p:nvSpPr>
        <p:spPr>
          <a:xfrm>
            <a:off x="650946" y="2599768"/>
            <a:ext cx="4868989" cy="293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50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6501C4-014D-8A42-A400-7CB045BB738A}"/>
              </a:ext>
            </a:extLst>
          </p:cNvPr>
          <p:cNvSpPr txBox="1"/>
          <p:nvPr/>
        </p:nvSpPr>
        <p:spPr>
          <a:xfrm>
            <a:off x="623392" y="1124744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为解决上述问题，提出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编码：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将一个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码点转换成不等长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进制</a:t>
            </a:r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49F2C853-4279-BC4E-94BF-B6BC9505F2E9}"/>
              </a:ext>
            </a:extLst>
          </p:cNvPr>
          <p:cNvSpPr txBox="1">
            <a:spLocks/>
          </p:cNvSpPr>
          <p:nvPr/>
        </p:nvSpPr>
        <p:spPr>
          <a:xfrm>
            <a:off x="8867439" y="5546528"/>
            <a:ext cx="2457571" cy="447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4402A19-0E45-9C47-9033-CFEFA5E7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010460"/>
            <a:ext cx="5877316" cy="12494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1FD355D-83F6-F64C-869E-22AC5566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24" y="4293096"/>
            <a:ext cx="4216517" cy="194421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521E35A-AE74-DE48-AE18-DB25BC7B0D86}"/>
              </a:ext>
            </a:extLst>
          </p:cNvPr>
          <p:cNvSpPr txBox="1"/>
          <p:nvPr/>
        </p:nvSpPr>
        <p:spPr>
          <a:xfrm>
            <a:off x="983432" y="3574131"/>
            <a:ext cx="4536504" cy="83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编码规则</a:t>
            </a:r>
            <a:endParaRPr kumimoji="1" lang="en-US" altLang="zh-CN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  <a:r>
              <a:rPr kumimoji="1" lang="zh-CN" altLang="en-US" sz="16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码点落在哪个范围就采用哪种编码形式</a:t>
            </a:r>
            <a:endParaRPr kumimoji="1" lang="en-US" altLang="zh-CN" sz="16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9DEAABB-8597-4941-9E62-D9C9682C4287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251684" y="3283869"/>
            <a:ext cx="0" cy="2902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93D56FD-A514-0A42-AC24-EFFB1E26AED6}"/>
              </a:ext>
            </a:extLst>
          </p:cNvPr>
          <p:cNvSpPr/>
          <p:nvPr/>
        </p:nvSpPr>
        <p:spPr>
          <a:xfrm>
            <a:off x="7674724" y="3763768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「知」的码值是</a:t>
            </a:r>
            <a:r>
              <a:rPr lang="en-US" altLang="zh-CN" dirty="0">
                <a:solidFill>
                  <a:srgbClr val="7030A0"/>
                </a:solidFill>
                <a:latin typeface="-apple-system"/>
              </a:rPr>
              <a:t>\u</a:t>
            </a:r>
            <a:r>
              <a:rPr lang="en" altLang="zh-CN" dirty="0">
                <a:solidFill>
                  <a:srgbClr val="7030A0"/>
                </a:solidFill>
                <a:latin typeface="-apple-system"/>
              </a:rPr>
              <a:t>77E5</a:t>
            </a:r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7030A0"/>
                </a:solidFill>
                <a:latin typeface="-apple-system"/>
              </a:rPr>
              <a:t>16</a:t>
            </a:r>
            <a:r>
              <a:rPr lang="zh-CN" altLang="en-US" dirty="0">
                <a:solidFill>
                  <a:srgbClr val="7030A0"/>
                </a:solidFill>
                <a:latin typeface="-apple-system"/>
              </a:rPr>
              <a:t>进制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CBC3910-4F7F-AB41-92C6-EBF33EB7E3E2}"/>
              </a:ext>
            </a:extLst>
          </p:cNvPr>
          <p:cNvSpPr/>
          <p:nvPr/>
        </p:nvSpPr>
        <p:spPr>
          <a:xfrm>
            <a:off x="7715766" y="5677832"/>
            <a:ext cx="3404768" cy="554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4320CE-07B4-4147-9B12-5D8DA94B3934}"/>
              </a:ext>
            </a:extLst>
          </p:cNvPr>
          <p:cNvSpPr txBox="1"/>
          <p:nvPr/>
        </p:nvSpPr>
        <p:spPr>
          <a:xfrm>
            <a:off x="8662066" y="634253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知</a:t>
            </a:r>
            <a:r>
              <a:rPr kumimoji="1" lang="zh-CN" altLang="en-US" sz="1600" dirty="0"/>
              <a:t>的</a:t>
            </a:r>
            <a:r>
              <a:rPr kumimoji="1" lang="en-US" altLang="zh-CN" sz="1600" dirty="0"/>
              <a:t>utf-8</a:t>
            </a:r>
            <a:r>
              <a:rPr kumimoji="1" lang="zh-CN" altLang="en-US" sz="1600" dirty="0"/>
              <a:t>编码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CE6FE6-3CB2-E849-B1C1-B97B9CB66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92" y="1980082"/>
            <a:ext cx="1656327" cy="16236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B9A278-5903-BA41-8997-75C01F8ED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23" y="1987962"/>
            <a:ext cx="1465176" cy="156405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EBF9203-1D61-7D4E-ACEC-09EBE9CC32C3}"/>
              </a:ext>
            </a:extLst>
          </p:cNvPr>
          <p:cNvSpPr/>
          <p:nvPr/>
        </p:nvSpPr>
        <p:spPr>
          <a:xfrm>
            <a:off x="650946" y="2599768"/>
            <a:ext cx="4868989" cy="2938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FF9B51-FAC3-664F-833A-3387CCE37BAF}"/>
              </a:ext>
            </a:extLst>
          </p:cNvPr>
          <p:cNvSpPr/>
          <p:nvPr/>
        </p:nvSpPr>
        <p:spPr>
          <a:xfrm>
            <a:off x="457199" y="5157192"/>
            <a:ext cx="6446818" cy="11991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解决问题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：引入编解码过程，确保一个码点对应唯一编码</a:t>
            </a:r>
            <a:endParaRPr kumimoji="1"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解决问题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：不等长编码，压缩了空间（</a:t>
            </a:r>
            <a:r>
              <a:rPr kumimoji="1"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1-4</a:t>
            </a:r>
            <a:r>
              <a: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字节）</a:t>
            </a:r>
          </a:p>
        </p:txBody>
      </p:sp>
    </p:spTree>
    <p:extLst>
      <p:ext uri="{BB962C8B-B14F-4D97-AF65-F5344CB8AC3E}">
        <p14:creationId xmlns:p14="http://schemas.microsoft.com/office/powerpoint/2010/main" val="36532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23D8E8-E3C6-D24C-B8FA-5CC0C53E6093}"/>
              </a:ext>
            </a:extLst>
          </p:cNvPr>
          <p:cNvSpPr txBox="1"/>
          <p:nvPr/>
        </p:nvSpPr>
        <p:spPr>
          <a:xfrm>
            <a:off x="1204661" y="5428149"/>
            <a:ext cx="489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语言”：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编码下是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</a:t>
            </a:r>
            <a:endParaRPr kumimoji="1" lang="en-US" altLang="zh-CN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为何在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运行过程中看到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str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占了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51F1FA-C964-044E-BBA0-FF9ED9162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234680"/>
            <a:ext cx="10287000" cy="391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75A376-CD02-1F4D-8767-15617E3B592E}"/>
              </a:ext>
            </a:extLst>
          </p:cNvPr>
          <p:cNvSpPr/>
          <p:nvPr/>
        </p:nvSpPr>
        <p:spPr>
          <a:xfrm>
            <a:off x="7680176" y="2240868"/>
            <a:ext cx="1512168" cy="2844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4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51F1FA-C964-044E-BBA0-FF9ED9162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234680"/>
            <a:ext cx="10287000" cy="391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75A376-CD02-1F4D-8767-15617E3B592E}"/>
              </a:ext>
            </a:extLst>
          </p:cNvPr>
          <p:cNvSpPr/>
          <p:nvPr/>
        </p:nvSpPr>
        <p:spPr>
          <a:xfrm>
            <a:off x="7680176" y="2240868"/>
            <a:ext cx="1512168" cy="2844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3E1F08-DDC8-A540-8D04-25D9A0B75FE4}"/>
              </a:ext>
            </a:extLst>
          </p:cNvPr>
          <p:cNvSpPr txBox="1"/>
          <p:nvPr/>
        </p:nvSpPr>
        <p:spPr>
          <a:xfrm>
            <a:off x="392918" y="5242294"/>
            <a:ext cx="685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展示的代码、外部读入的文件：按默认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编码（外码）</a:t>
            </a:r>
            <a:endParaRPr kumimoji="1" lang="en-US" altLang="zh-CN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程序运行时：内存里实际是按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utf-16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存储，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字符（内码）</a:t>
            </a:r>
            <a:endParaRPr kumimoji="1" lang="en-US" altLang="zh-CN" dirty="0">
              <a:solidFill>
                <a:srgbClr val="00206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86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06334" y="1568981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Chapter9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0136" y="1575857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/>
                </a:solidFill>
              </a:rPr>
              <a:t>Chapter10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23992" y="1496974"/>
            <a:ext cx="0" cy="474033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88088" y="2122978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/>
              <a:t>Java I/O</a:t>
            </a:r>
            <a:r>
              <a:rPr lang="zh-CN" altLang="en-US" sz="2400" dirty="0"/>
              <a:t>概述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/>
              <a:t>Java I/O</a:t>
            </a:r>
            <a:r>
              <a:rPr lang="zh-CN" altLang="en-US" sz="2400" dirty="0"/>
              <a:t>类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/>
              <a:t>Java I/O</a:t>
            </a:r>
            <a:r>
              <a:rPr lang="zh-CN" altLang="en-US" sz="2400" dirty="0"/>
              <a:t>操作</a:t>
            </a:r>
            <a:endParaRPr lang="en-US" altLang="zh-CN" sz="2400" dirty="0"/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标准输入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文件读写操作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随机访问文件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/>
              <a:t>目录管理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7608" y="2132857"/>
            <a:ext cx="267097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进程、线程概述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线程创建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线程同步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线程生命周期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程序实例</a:t>
            </a:r>
            <a:endParaRPr lang="en-US" altLang="zh-CN" sz="2400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2A7D5FD3-E625-4C45-826A-3A7F6170D0E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369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ED8C4E-CBB3-3A44-9A48-271932817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052736"/>
            <a:ext cx="5922431" cy="3485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932E84-2DC3-AD4D-88F9-7504317B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06" y="1507353"/>
            <a:ext cx="8582142" cy="522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C6A47AD-9980-3641-92BD-1C915C8AA742}"/>
              </a:ext>
            </a:extLst>
          </p:cNvPr>
          <p:cNvSpPr/>
          <p:nvPr/>
        </p:nvSpPr>
        <p:spPr>
          <a:xfrm>
            <a:off x="9480375" y="2348880"/>
            <a:ext cx="1969501" cy="41764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45F4E47-8280-3F4C-98BC-BFA8FAD6DCCA}"/>
              </a:ext>
            </a:extLst>
          </p:cNvPr>
          <p:cNvSpPr/>
          <p:nvPr/>
        </p:nvSpPr>
        <p:spPr>
          <a:xfrm>
            <a:off x="457199" y="2251894"/>
            <a:ext cx="1969501" cy="2410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3EE3C4-9AF1-1F44-85B4-3C64619A33D0}"/>
              </a:ext>
            </a:extLst>
          </p:cNvPr>
          <p:cNvSpPr txBox="1"/>
          <p:nvPr/>
        </p:nvSpPr>
        <p:spPr>
          <a:xfrm>
            <a:off x="4007768" y="117093"/>
            <a:ext cx="685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展示的代码、外部读入的文件：按默认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编码（外码）</a:t>
            </a:r>
            <a:endParaRPr kumimoji="1" lang="en-US" altLang="zh-CN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程序运行时：内存里实际是按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utf-16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存储，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个字节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字符（内码）</a:t>
            </a:r>
            <a:endParaRPr kumimoji="1" lang="en-US" altLang="zh-CN" dirty="0">
              <a:solidFill>
                <a:srgbClr val="002060"/>
              </a:solidFill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4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92963FE3-688B-064E-9320-80C2AD11031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 descr="C:\Users\Administrator\Desktop\java课件\pics\10\java io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717" y="-1"/>
            <a:ext cx="7278834" cy="688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03712" y="899428"/>
            <a:ext cx="267328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reader/writer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3712" y="5301208"/>
            <a:ext cx="320384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input/</a:t>
            </a:r>
            <a:r>
              <a:rPr lang="en-US" altLang="zh-CN" b="1" dirty="0" err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outputStream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结尾</a:t>
            </a:r>
          </a:p>
        </p:txBody>
      </p:sp>
      <p:sp>
        <p:nvSpPr>
          <p:cNvPr id="3" name="矩形 2"/>
          <p:cNvSpPr/>
          <p:nvPr/>
        </p:nvSpPr>
        <p:spPr>
          <a:xfrm>
            <a:off x="7032103" y="116632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589457" y="377044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032103" y="1484784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688287" y="1700808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13266" y="3140968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976319" y="3356992"/>
            <a:ext cx="1584176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204066" y="5377862"/>
            <a:ext cx="1656184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425134" y="5161838"/>
            <a:ext cx="1584176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822DAC-6BB6-5046-A7D0-69B8E63608EE}"/>
              </a:ext>
            </a:extLst>
          </p:cNvPr>
          <p:cNvSpPr/>
          <p:nvPr/>
        </p:nvSpPr>
        <p:spPr>
          <a:xfrm>
            <a:off x="448273" y="2348880"/>
            <a:ext cx="2662683" cy="40011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数据流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725C60-1CAA-6048-9B44-1915CB961AE8}"/>
              </a:ext>
            </a:extLst>
          </p:cNvPr>
          <p:cNvSpPr txBox="1"/>
          <p:nvPr/>
        </p:nvSpPr>
        <p:spPr>
          <a:xfrm>
            <a:off x="1225616" y="19151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抽象概念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4B96F55-1544-8345-AD1D-1C0F70E48649}"/>
              </a:ext>
            </a:extLst>
          </p:cNvPr>
          <p:cNvSpPr/>
          <p:nvPr/>
        </p:nvSpPr>
        <p:spPr>
          <a:xfrm>
            <a:off x="263352" y="3464970"/>
            <a:ext cx="6791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IO</a:t>
            </a:r>
            <a:r>
              <a:rPr kumimoji="1" lang="zh-CN" altLang="en-US" sz="1400" dirty="0"/>
              <a:t>类</a:t>
            </a:r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C7F88B1-C854-6443-B271-1431A81E3FFF}"/>
              </a:ext>
            </a:extLst>
          </p:cNvPr>
          <p:cNvSpPr/>
          <p:nvPr/>
        </p:nvSpPr>
        <p:spPr>
          <a:xfrm>
            <a:off x="1069667" y="3466593"/>
            <a:ext cx="6791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IO</a:t>
            </a:r>
            <a:r>
              <a:rPr kumimoji="1" lang="zh-CN" altLang="en-US" sz="1400" dirty="0"/>
              <a:t>类</a:t>
            </a:r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2B1F6DE4-5642-AB4C-962C-47418A8C54FF}"/>
              </a:ext>
            </a:extLst>
          </p:cNvPr>
          <p:cNvSpPr/>
          <p:nvPr/>
        </p:nvSpPr>
        <p:spPr>
          <a:xfrm>
            <a:off x="1885042" y="3464970"/>
            <a:ext cx="6791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IO</a:t>
            </a:r>
            <a:r>
              <a:rPr kumimoji="1" lang="zh-CN" altLang="en-US" sz="1400" dirty="0"/>
              <a:t>类</a:t>
            </a:r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0710C65-E27A-5F48-968D-63360BE93905}"/>
              </a:ext>
            </a:extLst>
          </p:cNvPr>
          <p:cNvSpPr/>
          <p:nvPr/>
        </p:nvSpPr>
        <p:spPr>
          <a:xfrm>
            <a:off x="2689172" y="3464970"/>
            <a:ext cx="67917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IO</a:t>
            </a:r>
            <a:r>
              <a:rPr kumimoji="1" lang="zh-CN" altLang="en-US" sz="1400" dirty="0"/>
              <a:t>类</a:t>
            </a:r>
            <a:r>
              <a:rPr kumimoji="1" lang="en-US" altLang="zh-CN" sz="1400" i="1" dirty="0"/>
              <a:t>n</a:t>
            </a:r>
            <a:endParaRPr kumimoji="1" lang="zh-CN" altLang="en-US" sz="1400" i="1" dirty="0"/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5E3CCEC4-1DE5-4D4A-A0F6-0DBE1EEC5B3B}"/>
              </a:ext>
            </a:extLst>
          </p:cNvPr>
          <p:cNvCxnSpPr>
            <a:stCxn id="8" idx="0"/>
            <a:endCxn id="26" idx="2"/>
          </p:cNvCxnSpPr>
          <p:nvPr/>
        </p:nvCxnSpPr>
        <p:spPr>
          <a:xfrm rot="5400000" flipH="1" flipV="1">
            <a:off x="833287" y="2518643"/>
            <a:ext cx="715980" cy="117667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682FA3D8-E912-0348-B3B2-950486C936DA}"/>
              </a:ext>
            </a:extLst>
          </p:cNvPr>
          <p:cNvCxnSpPr>
            <a:cxnSpLocks/>
            <a:stCxn id="29" idx="0"/>
            <a:endCxn id="26" idx="2"/>
          </p:cNvCxnSpPr>
          <p:nvPr/>
        </p:nvCxnSpPr>
        <p:spPr>
          <a:xfrm rot="16200000" flipV="1">
            <a:off x="2046198" y="2482407"/>
            <a:ext cx="715980" cy="124914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1817A27C-BB22-0F4C-98B1-AB9244BBDB32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rot="16200000" flipV="1">
            <a:off x="1644133" y="2884472"/>
            <a:ext cx="715980" cy="44501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405FB022-2FA7-C446-B312-257A6213D363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rot="5400000" flipH="1" flipV="1">
            <a:off x="1235634" y="2922612"/>
            <a:ext cx="717603" cy="3703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AB85C65-9379-D241-80DB-C0441FFF90E0}"/>
              </a:ext>
            </a:extLst>
          </p:cNvPr>
          <p:cNvSpPr txBox="1"/>
          <p:nvPr/>
        </p:nvSpPr>
        <p:spPr>
          <a:xfrm>
            <a:off x="1225616" y="40891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具体实现</a:t>
            </a:r>
          </a:p>
        </p:txBody>
      </p:sp>
    </p:spTree>
    <p:extLst>
      <p:ext uri="{BB962C8B-B14F-4D97-AF65-F5344CB8AC3E}">
        <p14:creationId xmlns:p14="http://schemas.microsoft.com/office/powerpoint/2010/main" val="1888392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5360" y="2132856"/>
            <a:ext cx="7920880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java.io.InputStream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  <a:cs typeface=""/>
              </a:rPr>
              <a:t>abstract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java.io.OutputStream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b)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 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432" y="1682462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4AE33B-9357-5D4D-A9D5-581592ADA20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73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5360" y="2132856"/>
            <a:ext cx="7920880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java.io.InputStream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  <a:cs typeface=""/>
              </a:rPr>
              <a:t>abstract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java.io.OutputStream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b)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 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432" y="1682462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4AE33B-9357-5D4D-A9D5-581592ADA20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6922AE-F244-6F4A-9B00-EB3879C4E5E0}"/>
              </a:ext>
            </a:extLst>
          </p:cNvPr>
          <p:cNvSpPr txBox="1"/>
          <p:nvPr/>
        </p:nvSpPr>
        <p:spPr>
          <a:xfrm>
            <a:off x="8328248" y="2348880"/>
            <a:ext cx="396044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read()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read(byte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b[])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read(byte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b[],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offset,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length)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8BC9E3E-155D-5D44-9680-A6B4511DF6C4}"/>
              </a:ext>
            </a:extLst>
          </p:cNvPr>
          <p:cNvCxnSpPr/>
          <p:nvPr/>
        </p:nvCxnSpPr>
        <p:spPr>
          <a:xfrm flipH="1">
            <a:off x="7752184" y="314096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3AA836D-6B0D-0445-8AC7-593B0B5BE6B3}"/>
              </a:ext>
            </a:extLst>
          </p:cNvPr>
          <p:cNvCxnSpPr>
            <a:cxnSpLocks/>
          </p:cNvCxnSpPr>
          <p:nvPr/>
        </p:nvCxnSpPr>
        <p:spPr>
          <a:xfrm>
            <a:off x="7752184" y="3140968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B41184B9-BF0C-324D-B328-5A4DB6B1EB55}"/>
              </a:ext>
            </a:extLst>
          </p:cNvPr>
          <p:cNvCxnSpPr>
            <a:cxnSpLocks/>
          </p:cNvCxnSpPr>
          <p:nvPr/>
        </p:nvCxnSpPr>
        <p:spPr>
          <a:xfrm>
            <a:off x="7752184" y="3645024"/>
            <a:ext cx="576064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AF0EE68-A3CD-1641-927F-37DEE3CEF81C}"/>
              </a:ext>
            </a:extLst>
          </p:cNvPr>
          <p:cNvSpPr txBox="1"/>
          <p:nvPr/>
        </p:nvSpPr>
        <p:spPr>
          <a:xfrm>
            <a:off x="7105853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7D1BD5B6-2C55-074D-8380-7E373CFC6A48}"/>
              </a:ext>
            </a:extLst>
          </p:cNvPr>
          <p:cNvCxnSpPr>
            <a:cxnSpLocks/>
          </p:cNvCxnSpPr>
          <p:nvPr/>
        </p:nvCxnSpPr>
        <p:spPr>
          <a:xfrm>
            <a:off x="10777736" y="2564904"/>
            <a:ext cx="0" cy="863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CDEA5964-4731-1C4C-B362-F03CFA48BE4E}"/>
              </a:ext>
            </a:extLst>
          </p:cNvPr>
          <p:cNvCxnSpPr>
            <a:cxnSpLocks/>
          </p:cNvCxnSpPr>
          <p:nvPr/>
        </p:nvCxnSpPr>
        <p:spPr>
          <a:xfrm flipH="1">
            <a:off x="9087916" y="2564904"/>
            <a:ext cx="168982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FA4731D-B0EE-A940-A5BA-BB0A0616CA23}"/>
              </a:ext>
            </a:extLst>
          </p:cNvPr>
          <p:cNvSpPr txBox="1"/>
          <p:nvPr/>
        </p:nvSpPr>
        <p:spPr>
          <a:xfrm>
            <a:off x="10777736" y="25649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648DDB-503C-8B4A-95BB-F2C80DACA845}"/>
              </a:ext>
            </a:extLst>
          </p:cNvPr>
          <p:cNvSpPr txBox="1"/>
          <p:nvPr/>
        </p:nvSpPr>
        <p:spPr>
          <a:xfrm>
            <a:off x="7105853" y="1759406"/>
            <a:ext cx="439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所有子类只需要提供自己的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read()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函数即可实现后两个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read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284256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4AE33B-9357-5D4D-A9D5-581592ADA20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389E0-4E7A-A14A-801A-6210FF081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48409"/>
            <a:ext cx="7468964" cy="3380591"/>
          </a:xfrm>
          <a:prstGeom prst="rect">
            <a:avLst/>
          </a:prstGeom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86F18B-3FAC-DC4C-99D6-76C0F4A00A67}"/>
              </a:ext>
            </a:extLst>
          </p:cNvPr>
          <p:cNvSpPr txBox="1"/>
          <p:nvPr/>
        </p:nvSpPr>
        <p:spPr>
          <a:xfrm>
            <a:off x="4151784" y="2622640"/>
            <a:ext cx="210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抽象类 </a:t>
            </a:r>
            <a:r>
              <a:rPr kumimoji="1" lang="en-US" altLang="zh-CN" dirty="0" err="1">
                <a:solidFill>
                  <a:srgbClr val="7030A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InputStream</a:t>
            </a:r>
            <a:endParaRPr kumimoji="1" lang="zh-CN" altLang="en-US" dirty="0">
              <a:solidFill>
                <a:srgbClr val="7030A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197CD1-34C1-6B43-ACE8-768CB0C6276C}"/>
              </a:ext>
            </a:extLst>
          </p:cNvPr>
          <p:cNvSpPr/>
          <p:nvPr/>
        </p:nvSpPr>
        <p:spPr>
          <a:xfrm>
            <a:off x="407368" y="824070"/>
            <a:ext cx="6862937" cy="3726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27B7D4-605A-3147-B2C1-47A63913D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317117"/>
            <a:ext cx="6944965" cy="27168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823367-D7A5-B14F-B5C8-3B47C4B7A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9" y="6052580"/>
            <a:ext cx="4543152" cy="6451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6A5AEB8-C515-0443-B5E2-7BA55F40EE71}"/>
              </a:ext>
            </a:extLst>
          </p:cNvPr>
          <p:cNvSpPr/>
          <p:nvPr/>
        </p:nvSpPr>
        <p:spPr>
          <a:xfrm>
            <a:off x="119336" y="48409"/>
            <a:ext cx="7344816" cy="667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FBDDF85-5747-2B4F-A31A-C8C1BE9A4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55" y="2618515"/>
            <a:ext cx="5348870" cy="3978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8DB98D4-25E5-0045-9663-B09D029C1569}"/>
              </a:ext>
            </a:extLst>
          </p:cNvPr>
          <p:cNvSpPr/>
          <p:nvPr/>
        </p:nvSpPr>
        <p:spPr>
          <a:xfrm>
            <a:off x="816141" y="6259926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F04989E5-99A5-664D-8118-E7F1038E33AB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3431705" y="5723335"/>
            <a:ext cx="3301450" cy="64512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426E94C-9383-124E-8451-9155FD854F2A}"/>
              </a:ext>
            </a:extLst>
          </p:cNvPr>
          <p:cNvSpPr/>
          <p:nvPr/>
        </p:nvSpPr>
        <p:spPr>
          <a:xfrm>
            <a:off x="6972913" y="3501008"/>
            <a:ext cx="1499351" cy="2600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BEBBF19-9818-E045-B048-DD2B1EB89F59}"/>
              </a:ext>
            </a:extLst>
          </p:cNvPr>
          <p:cNvSpPr/>
          <p:nvPr/>
        </p:nvSpPr>
        <p:spPr>
          <a:xfrm>
            <a:off x="7574999" y="4988275"/>
            <a:ext cx="1499351" cy="1660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47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5360" y="2132856"/>
            <a:ext cx="7920880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java.io.InputStream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  <a:cs typeface=""/>
              </a:rPr>
              <a:t>abstract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java.io.OutputStream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b)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b[])</a:t>
            </a:r>
          </a:p>
          <a:p>
            <a:pPr marL="1371600" lvl="2" indent="-4572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write(byte b[],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 </a:t>
            </a:r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432" y="1682462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4AE33B-9357-5D4D-A9D5-581592ADA20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77C241-D8C1-6348-A045-98E0D3A9E8BF}"/>
              </a:ext>
            </a:extLst>
          </p:cNvPr>
          <p:cNvSpPr txBox="1"/>
          <p:nvPr/>
        </p:nvSpPr>
        <p:spPr>
          <a:xfrm>
            <a:off x="8328248" y="4866725"/>
            <a:ext cx="396044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b)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write(byte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b[])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write(byte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b[],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offset,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length)</a:t>
            </a: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3E37C41-2437-034E-B0D8-1EB667BD3C75}"/>
              </a:ext>
            </a:extLst>
          </p:cNvPr>
          <p:cNvCxnSpPr/>
          <p:nvPr/>
        </p:nvCxnSpPr>
        <p:spPr>
          <a:xfrm flipH="1">
            <a:off x="7752184" y="5658813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81D324C-1B91-9D44-A986-CBF65F529BB1}"/>
              </a:ext>
            </a:extLst>
          </p:cNvPr>
          <p:cNvCxnSpPr>
            <a:cxnSpLocks/>
          </p:cNvCxnSpPr>
          <p:nvPr/>
        </p:nvCxnSpPr>
        <p:spPr>
          <a:xfrm>
            <a:off x="7752184" y="5658813"/>
            <a:ext cx="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087D8568-7A4E-E04C-B1FA-0B4F89272148}"/>
              </a:ext>
            </a:extLst>
          </p:cNvPr>
          <p:cNvCxnSpPr>
            <a:cxnSpLocks/>
          </p:cNvCxnSpPr>
          <p:nvPr/>
        </p:nvCxnSpPr>
        <p:spPr>
          <a:xfrm>
            <a:off x="7752184" y="6162869"/>
            <a:ext cx="576064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BE35A64-796A-864C-AF06-3B91AAC93377}"/>
              </a:ext>
            </a:extLst>
          </p:cNvPr>
          <p:cNvSpPr txBox="1"/>
          <p:nvPr/>
        </p:nvSpPr>
        <p:spPr>
          <a:xfrm>
            <a:off x="7105853" y="57621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A0D0A652-6045-8641-B8E0-B6609AFB9F9C}"/>
              </a:ext>
            </a:extLst>
          </p:cNvPr>
          <p:cNvCxnSpPr>
            <a:cxnSpLocks/>
          </p:cNvCxnSpPr>
          <p:nvPr/>
        </p:nvCxnSpPr>
        <p:spPr>
          <a:xfrm>
            <a:off x="10777736" y="5082749"/>
            <a:ext cx="0" cy="863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32E495E8-3FE6-604F-A1E2-B89397B209FE}"/>
              </a:ext>
            </a:extLst>
          </p:cNvPr>
          <p:cNvCxnSpPr>
            <a:cxnSpLocks/>
          </p:cNvCxnSpPr>
          <p:nvPr/>
        </p:nvCxnSpPr>
        <p:spPr>
          <a:xfrm flipH="1">
            <a:off x="9624392" y="5082749"/>
            <a:ext cx="1153344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432BD92-C204-724C-8767-CACF5CFF2C91}"/>
              </a:ext>
            </a:extLst>
          </p:cNvPr>
          <p:cNvSpPr txBox="1"/>
          <p:nvPr/>
        </p:nvSpPr>
        <p:spPr>
          <a:xfrm>
            <a:off x="10777736" y="50827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2445070-42C2-5B40-AC4C-68ADEAB6BB9D}"/>
              </a:ext>
            </a:extLst>
          </p:cNvPr>
          <p:cNvSpPr txBox="1"/>
          <p:nvPr/>
        </p:nvSpPr>
        <p:spPr>
          <a:xfrm>
            <a:off x="7105853" y="4277251"/>
            <a:ext cx="4393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所有子类只需要提供自己的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write(int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b)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函数即可实现后两个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write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59217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264F8E1-137B-434B-A870-18F1C2E9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0" y="3356992"/>
            <a:ext cx="5799841" cy="282983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4AE33B-9357-5D4D-A9D5-581592ADA20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86F18B-3FAC-DC4C-99D6-76C0F4A00A67}"/>
              </a:ext>
            </a:extLst>
          </p:cNvPr>
          <p:cNvSpPr txBox="1"/>
          <p:nvPr/>
        </p:nvSpPr>
        <p:spPr>
          <a:xfrm>
            <a:off x="4151784" y="2622640"/>
            <a:ext cx="210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抽象类 </a:t>
            </a:r>
            <a:r>
              <a:rPr kumimoji="1" lang="en-US" altLang="zh-CN" dirty="0" err="1">
                <a:solidFill>
                  <a:srgbClr val="7030A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InputStream</a:t>
            </a:r>
            <a:endParaRPr kumimoji="1" lang="zh-CN" altLang="en-US" dirty="0">
              <a:solidFill>
                <a:srgbClr val="7030A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A5AEB8-C515-0443-B5E2-7BA55F40EE71}"/>
              </a:ext>
            </a:extLst>
          </p:cNvPr>
          <p:cNvSpPr/>
          <p:nvPr/>
        </p:nvSpPr>
        <p:spPr>
          <a:xfrm>
            <a:off x="119336" y="48409"/>
            <a:ext cx="7344816" cy="667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8DB98D4-25E5-0045-9663-B09D029C1569}"/>
              </a:ext>
            </a:extLst>
          </p:cNvPr>
          <p:cNvSpPr/>
          <p:nvPr/>
        </p:nvSpPr>
        <p:spPr>
          <a:xfrm>
            <a:off x="816141" y="6259926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9F8B3-9CEC-9441-9863-9BC52A0B0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5" y="103270"/>
            <a:ext cx="6313132" cy="33459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197CD1-34C1-6B43-ACE8-768CB0C6276C}"/>
              </a:ext>
            </a:extLst>
          </p:cNvPr>
          <p:cNvSpPr/>
          <p:nvPr/>
        </p:nvSpPr>
        <p:spPr>
          <a:xfrm>
            <a:off x="428869" y="1029720"/>
            <a:ext cx="5667131" cy="4929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8866C9-9434-E944-B052-F5D95297B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3" y="6130313"/>
            <a:ext cx="4562202" cy="571409"/>
          </a:xfrm>
          <a:prstGeom prst="rect">
            <a:avLst/>
          </a:prstGeom>
        </p:spPr>
      </p:pic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F04989E5-99A5-664D-8118-E7F1038E33AB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 flipV="1">
            <a:off x="3349587" y="5793407"/>
            <a:ext cx="2945481" cy="609912"/>
          </a:xfrm>
          <a:prstGeom prst="bentConnector3">
            <a:avLst>
              <a:gd name="adj1" fmla="val 7136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E723970-72B3-A541-9673-E053712C502E}"/>
              </a:ext>
            </a:extLst>
          </p:cNvPr>
          <p:cNvSpPr/>
          <p:nvPr/>
        </p:nvSpPr>
        <p:spPr>
          <a:xfrm>
            <a:off x="734023" y="6294782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946047B-9D41-8B4E-8B0E-56A744ACF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68" y="5183494"/>
            <a:ext cx="5829021" cy="1219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8426E94C-9383-124E-8451-9155FD854F2A}"/>
              </a:ext>
            </a:extLst>
          </p:cNvPr>
          <p:cNvSpPr/>
          <p:nvPr/>
        </p:nvSpPr>
        <p:spPr>
          <a:xfrm>
            <a:off x="7038310" y="5827575"/>
            <a:ext cx="1499351" cy="2600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B921D2-63CF-9E4C-BE71-820D1F07E13E}"/>
              </a:ext>
            </a:extLst>
          </p:cNvPr>
          <p:cNvSpPr txBox="1"/>
          <p:nvPr/>
        </p:nvSpPr>
        <p:spPr>
          <a:xfrm>
            <a:off x="4304184" y="2775040"/>
            <a:ext cx="227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抽象类 </a:t>
            </a:r>
            <a:r>
              <a:rPr kumimoji="1" lang="en-US" altLang="zh-CN" dirty="0" err="1">
                <a:solidFill>
                  <a:srgbClr val="7030A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OutputStream</a:t>
            </a:r>
            <a:endParaRPr kumimoji="1" lang="zh-CN" altLang="en-US" dirty="0">
              <a:solidFill>
                <a:srgbClr val="7030A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1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098" name="Picture 2" descr="C:\Users\Administrator\Desktop\java课件\pics\10\字节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50" y="1824038"/>
            <a:ext cx="5251979" cy="41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855166" y="1898568"/>
            <a:ext cx="1440160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24435" y="2149761"/>
            <a:ext cx="1584176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700954" y="1558752"/>
            <a:ext cx="4548554" cy="1078940"/>
          </a:xfrm>
          <a:custGeom>
            <a:avLst/>
            <a:gdLst>
              <a:gd name="connsiteX0" fmla="*/ 0 w 4548554"/>
              <a:gd name="connsiteY0" fmla="*/ 316940 h 1078940"/>
              <a:gd name="connsiteX1" fmla="*/ 1664677 w 4548554"/>
              <a:gd name="connsiteY1" fmla="*/ 417 h 1078940"/>
              <a:gd name="connsiteX2" fmla="*/ 3821723 w 4548554"/>
              <a:gd name="connsiteY2" fmla="*/ 375556 h 1078940"/>
              <a:gd name="connsiteX3" fmla="*/ 4548554 w 4548554"/>
              <a:gd name="connsiteY3" fmla="*/ 1078940 h 107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554" h="1078940">
                <a:moveTo>
                  <a:pt x="0" y="316940"/>
                </a:moveTo>
                <a:cubicBezTo>
                  <a:pt x="513861" y="153794"/>
                  <a:pt x="1027723" y="-9352"/>
                  <a:pt x="1664677" y="417"/>
                </a:cubicBezTo>
                <a:cubicBezTo>
                  <a:pt x="2301631" y="10186"/>
                  <a:pt x="3341077" y="195802"/>
                  <a:pt x="3821723" y="375556"/>
                </a:cubicBezTo>
                <a:cubicBezTo>
                  <a:pt x="4302369" y="555310"/>
                  <a:pt x="4425461" y="817125"/>
                  <a:pt x="4548554" y="1078940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20137" y="2631969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字节流读取文件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0137" y="5234227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缓冲区加速读取效率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6506308" y="2391508"/>
            <a:ext cx="2684584" cy="2836984"/>
          </a:xfrm>
          <a:custGeom>
            <a:avLst/>
            <a:gdLst>
              <a:gd name="connsiteX0" fmla="*/ 0 w 2684584"/>
              <a:gd name="connsiteY0" fmla="*/ 0 h 2836984"/>
              <a:gd name="connsiteX1" fmla="*/ 457200 w 2684584"/>
              <a:gd name="connsiteY1" fmla="*/ 1324707 h 2836984"/>
              <a:gd name="connsiteX2" fmla="*/ 2168769 w 2684584"/>
              <a:gd name="connsiteY2" fmla="*/ 2074984 h 2836984"/>
              <a:gd name="connsiteX3" fmla="*/ 2684584 w 2684584"/>
              <a:gd name="connsiteY3" fmla="*/ 2836984 h 28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584" h="2836984">
                <a:moveTo>
                  <a:pt x="0" y="0"/>
                </a:moveTo>
                <a:cubicBezTo>
                  <a:pt x="47869" y="489438"/>
                  <a:pt x="95739" y="978877"/>
                  <a:pt x="457200" y="1324707"/>
                </a:cubicBezTo>
                <a:cubicBezTo>
                  <a:pt x="818661" y="1670537"/>
                  <a:pt x="1797538" y="1822938"/>
                  <a:pt x="2168769" y="2074984"/>
                </a:cubicBezTo>
                <a:cubicBezTo>
                  <a:pt x="2540000" y="2327030"/>
                  <a:pt x="2612292" y="2582007"/>
                  <a:pt x="2684584" y="2836984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22259" y="4125634"/>
            <a:ext cx="1440160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56775" y="4351105"/>
            <a:ext cx="1584176" cy="2160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D1BE930-5DDB-1844-9353-2AB545EECFC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555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96688" y="2204864"/>
            <a:ext cx="7920880" cy="367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java.io.Reader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publc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java.io.Writer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c)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int offset, int length)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84" y="1754471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C85E10A-030C-C546-83B1-09E061C7F70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2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96688" y="2204864"/>
            <a:ext cx="7920880" cy="367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java.io.Reader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publc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java.io.Writer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c)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int offset, int length)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84" y="1754471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C85E10A-030C-C546-83B1-09E061C7F70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C61B0-ED85-D348-8721-853D464EE886}"/>
              </a:ext>
            </a:extLst>
          </p:cNvPr>
          <p:cNvSpPr txBox="1"/>
          <p:nvPr/>
        </p:nvSpPr>
        <p:spPr>
          <a:xfrm>
            <a:off x="7966467" y="1784138"/>
            <a:ext cx="3960440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read()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read(char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cbuf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[])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read(char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cbuf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[],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offset,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length)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60CBEA5-AAEB-164F-8D54-617C95E0D6BE}"/>
              </a:ext>
            </a:extLst>
          </p:cNvPr>
          <p:cNvCxnSpPr/>
          <p:nvPr/>
        </p:nvCxnSpPr>
        <p:spPr>
          <a:xfrm flipH="1">
            <a:off x="7390403" y="2141986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3391FA2-3C6B-A747-B838-9362627EBC80}"/>
              </a:ext>
            </a:extLst>
          </p:cNvPr>
          <p:cNvCxnSpPr>
            <a:cxnSpLocks/>
          </p:cNvCxnSpPr>
          <p:nvPr/>
        </p:nvCxnSpPr>
        <p:spPr>
          <a:xfrm>
            <a:off x="7390403" y="2141986"/>
            <a:ext cx="0" cy="93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2D89A46-E282-3046-A60A-6271DEBDA4AC}"/>
              </a:ext>
            </a:extLst>
          </p:cNvPr>
          <p:cNvCxnSpPr>
            <a:cxnSpLocks/>
          </p:cNvCxnSpPr>
          <p:nvPr/>
        </p:nvCxnSpPr>
        <p:spPr>
          <a:xfrm>
            <a:off x="7390403" y="3080282"/>
            <a:ext cx="576064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84C8976-4709-664C-B310-AC7D4DFF4ADA}"/>
              </a:ext>
            </a:extLst>
          </p:cNvPr>
          <p:cNvSpPr txBox="1"/>
          <p:nvPr/>
        </p:nvSpPr>
        <p:spPr>
          <a:xfrm>
            <a:off x="6744072" y="26795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76CDB64-77FC-8F46-98CD-B959474D328B}"/>
              </a:ext>
            </a:extLst>
          </p:cNvPr>
          <p:cNvCxnSpPr>
            <a:cxnSpLocks/>
          </p:cNvCxnSpPr>
          <p:nvPr/>
        </p:nvCxnSpPr>
        <p:spPr>
          <a:xfrm flipH="1">
            <a:off x="9815768" y="2492896"/>
            <a:ext cx="60018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7E6D43B-BA29-DA46-9432-699E127F32B7}"/>
              </a:ext>
            </a:extLst>
          </p:cNvPr>
          <p:cNvSpPr txBox="1"/>
          <p:nvPr/>
        </p:nvSpPr>
        <p:spPr>
          <a:xfrm>
            <a:off x="10532470" y="24550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ADA750-1B3C-F342-9468-51EAD09F71F1}"/>
              </a:ext>
            </a:extLst>
          </p:cNvPr>
          <p:cNvSpPr txBox="1"/>
          <p:nvPr/>
        </p:nvSpPr>
        <p:spPr>
          <a:xfrm>
            <a:off x="6744071" y="1194664"/>
            <a:ext cx="476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所有子类只需要提供自己的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read(</a:t>
            </a:r>
            <a:r>
              <a:rPr kumimoji="1" lang="en-US" altLang="zh-CN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cbuf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offset,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length)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函数即可实现另两个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read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2F1F6D8-AC73-BE47-8C07-DF7ECE2ED545}"/>
              </a:ext>
            </a:extLst>
          </p:cNvPr>
          <p:cNvCxnSpPr>
            <a:cxnSpLocks/>
          </p:cNvCxnSpPr>
          <p:nvPr/>
        </p:nvCxnSpPr>
        <p:spPr>
          <a:xfrm>
            <a:off x="10415955" y="2492896"/>
            <a:ext cx="0" cy="3171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4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 rot="5400000">
            <a:off x="4730781" y="2639846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51584" y="19420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输入源：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1584" y="505539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输出源：</a:t>
            </a:r>
          </a:p>
        </p:txBody>
      </p:sp>
      <p:pic>
        <p:nvPicPr>
          <p:cNvPr id="30723" name="Picture 3" descr="C:\Users\Administrator\Desktop\java课件\pics\03\键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1448547"/>
            <a:ext cx="1052361" cy="10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60598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Administrator\Desktop\java课件\pics\03\显示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4863324"/>
            <a:ext cx="1013949" cy="101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486916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2304" y="181282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32304" y="504694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8020" y="3284984"/>
            <a:ext cx="4566293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内存中的程序实例</a:t>
            </a:r>
          </a:p>
        </p:txBody>
      </p:sp>
      <p:sp>
        <p:nvSpPr>
          <p:cNvPr id="30" name="右箭头 29"/>
          <p:cNvSpPr/>
          <p:nvPr/>
        </p:nvSpPr>
        <p:spPr>
          <a:xfrm rot="5400000">
            <a:off x="8115157" y="2657620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400000">
            <a:off x="4702732" y="4361986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5400000">
            <a:off x="8087108" y="4368037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 descr="C:\Users\Administrator\Desktop\java课件\pics\10\屏幕快照 2017-11-08 上午8.34.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873141"/>
            <a:ext cx="1033228" cy="4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java课件\pics\10\屏幕快照 2017-11-08 上午8.34.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127138"/>
            <a:ext cx="1033228" cy="4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右箭头 18"/>
          <p:cNvSpPr/>
          <p:nvPr/>
        </p:nvSpPr>
        <p:spPr>
          <a:xfrm rot="5400000">
            <a:off x="6520688" y="2645897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5400000">
            <a:off x="6520688" y="4363870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5ED77352-7CA5-2948-AD6E-539DAB45734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70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30" grpId="0" animBg="1"/>
      <p:bldP spid="30" grpId="1" animBg="1"/>
      <p:bldP spid="31" grpId="0" animBg="1"/>
      <p:bldP spid="32" grpId="0" animBg="1"/>
      <p:bldP spid="19" grpId="0" animBg="1"/>
      <p:bldP spid="19" grpId="1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C85E10A-030C-C546-83B1-09E061C7F70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E7674-7343-4B45-A825-33B8EBBEE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6632"/>
            <a:ext cx="7113240" cy="4122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CEB37E-C23C-4A4A-AE32-8A31A006E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238663"/>
            <a:ext cx="3706562" cy="13023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6B0C27B-C4E9-2445-B00B-8DC219279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9" y="5621584"/>
            <a:ext cx="4498578" cy="6487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EAD40A9-1DA2-0D4D-ABE3-2D4D11475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6385491"/>
            <a:ext cx="7113240" cy="33598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2B6460F-6334-5D4D-A415-4AAE7F067EDD}"/>
              </a:ext>
            </a:extLst>
          </p:cNvPr>
          <p:cNvSpPr txBox="1"/>
          <p:nvPr/>
        </p:nvSpPr>
        <p:spPr>
          <a:xfrm>
            <a:off x="3503712" y="1936595"/>
            <a:ext cx="15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抽象类 </a:t>
            </a:r>
            <a:r>
              <a:rPr kumimoji="1" lang="en-US" altLang="zh-CN" dirty="0">
                <a:solidFill>
                  <a:srgbClr val="7030A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Reader</a:t>
            </a:r>
            <a:endParaRPr kumimoji="1" lang="zh-CN" altLang="en-US" dirty="0">
              <a:solidFill>
                <a:srgbClr val="7030A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63A3F3-27F7-D043-995A-837E24161A15}"/>
              </a:ext>
            </a:extLst>
          </p:cNvPr>
          <p:cNvSpPr/>
          <p:nvPr/>
        </p:nvSpPr>
        <p:spPr>
          <a:xfrm>
            <a:off x="1271464" y="4577851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8B9478-9C83-6047-8A5D-CC9ED429EA08}"/>
              </a:ext>
            </a:extLst>
          </p:cNvPr>
          <p:cNvSpPr/>
          <p:nvPr/>
        </p:nvSpPr>
        <p:spPr>
          <a:xfrm>
            <a:off x="1564449" y="5795208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10514DA1-7C70-6E4B-B68C-C52C0779F56B}"/>
              </a:ext>
            </a:extLst>
          </p:cNvPr>
          <p:cNvCxnSpPr>
            <a:stCxn id="25" idx="3"/>
            <a:endCxn id="23" idx="3"/>
          </p:cNvCxnSpPr>
          <p:nvPr/>
        </p:nvCxnSpPr>
        <p:spPr>
          <a:xfrm>
            <a:off x="3887028" y="4686388"/>
            <a:ext cx="3849605" cy="1867095"/>
          </a:xfrm>
          <a:prstGeom prst="bentConnector3">
            <a:avLst>
              <a:gd name="adj1" fmla="val 11231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9085D21A-C75C-CE4D-8C28-72BB0D0DF95C}"/>
              </a:ext>
            </a:extLst>
          </p:cNvPr>
          <p:cNvCxnSpPr>
            <a:cxnSpLocks/>
            <a:stCxn id="26" idx="3"/>
            <a:endCxn id="23" idx="3"/>
          </p:cNvCxnSpPr>
          <p:nvPr/>
        </p:nvCxnSpPr>
        <p:spPr>
          <a:xfrm>
            <a:off x="4180013" y="5903745"/>
            <a:ext cx="3556620" cy="649738"/>
          </a:xfrm>
          <a:prstGeom prst="bentConnector3">
            <a:avLst>
              <a:gd name="adj1" fmla="val 106427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6D6CB28-7D18-8943-82DC-716530A7C3DE}"/>
              </a:ext>
            </a:extLst>
          </p:cNvPr>
          <p:cNvSpPr/>
          <p:nvPr/>
        </p:nvSpPr>
        <p:spPr>
          <a:xfrm>
            <a:off x="119335" y="48409"/>
            <a:ext cx="7617297" cy="667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3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96688" y="2204864"/>
            <a:ext cx="7920880" cy="3674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java.io.Reader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publc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read(char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offset,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length)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到达流的终点，无数据读出则返回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-1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en-US" altLang="zh-CN" sz="2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java.io.Writer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(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抽象类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c)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[])</a:t>
            </a:r>
          </a:p>
          <a:p>
            <a:pPr marL="1371600" lvl="2" indent="-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AutoNum type="arabicPeriod"/>
            </a:pP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</a:t>
            </a:r>
            <a:r>
              <a:rPr kumimoji="1" lang="en-US" altLang="zh-CN" sz="2000" b="1" kern="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abstract</a:t>
            </a:r>
            <a:r>
              <a:rPr kumimoji="1"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void write(char </a:t>
            </a:r>
            <a:r>
              <a:rPr kumimoji="1" lang="en-US" altLang="zh-CN" sz="20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cbuf</a:t>
            </a:r>
            <a:r>
              <a:rPr kumimoji="1" lang="en-US" altLang="zh-CN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[], int offset, int length)</a:t>
            </a:r>
          </a:p>
          <a:p>
            <a:pPr marL="990600" lvl="1" indent="-533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itchFamily="2" charset="2"/>
              <a:buChar char="p"/>
            </a:pP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所有的读</a:t>
            </a:r>
            <a:r>
              <a:rPr kumimoji="1" lang="en-US" altLang="zh-CN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kumimoji="1" lang="zh-CN" altLang="en-US" sz="2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写函数都抛出</a:t>
            </a:r>
            <a:r>
              <a:rPr kumimoji="1" lang="en-US" altLang="zh-CN" sz="2400" kern="0" dirty="0" err="1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java.io.IOException</a:t>
            </a:r>
            <a:endParaRPr kumimoji="1" lang="en-US" altLang="zh-CN" sz="2400" kern="0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84" y="1754471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字符流的读</a:t>
            </a:r>
            <a:r>
              <a:rPr kumimoji="1" lang="en-US" altLang="zh-CN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1"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写操作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C85E10A-030C-C546-83B1-09E061C7F70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86C29E-4111-FD47-ADFB-F166E5AC757A}"/>
              </a:ext>
            </a:extLst>
          </p:cNvPr>
          <p:cNvSpPr txBox="1"/>
          <p:nvPr/>
        </p:nvSpPr>
        <p:spPr>
          <a:xfrm>
            <a:off x="8112224" y="3082370"/>
            <a:ext cx="4069838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c)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write(char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cbuf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[])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write(char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cbuf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[],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offset,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kumimoji="1"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length)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46C6423-E251-9C48-844D-0E95D8D6A3C4}"/>
              </a:ext>
            </a:extLst>
          </p:cNvPr>
          <p:cNvCxnSpPr/>
          <p:nvPr/>
        </p:nvCxnSpPr>
        <p:spPr>
          <a:xfrm flipH="1">
            <a:off x="7536160" y="344021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61B4FED-04BB-C942-AC27-6C91F29D2D48}"/>
              </a:ext>
            </a:extLst>
          </p:cNvPr>
          <p:cNvCxnSpPr>
            <a:cxnSpLocks/>
          </p:cNvCxnSpPr>
          <p:nvPr/>
        </p:nvCxnSpPr>
        <p:spPr>
          <a:xfrm>
            <a:off x="7536160" y="3440218"/>
            <a:ext cx="0" cy="938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0E6F921-E38D-B54D-9132-6D3A9E252092}"/>
              </a:ext>
            </a:extLst>
          </p:cNvPr>
          <p:cNvCxnSpPr>
            <a:cxnSpLocks/>
          </p:cNvCxnSpPr>
          <p:nvPr/>
        </p:nvCxnSpPr>
        <p:spPr>
          <a:xfrm>
            <a:off x="7536160" y="4378514"/>
            <a:ext cx="576064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6B5880B-C0A8-C346-8252-941810F99C9D}"/>
              </a:ext>
            </a:extLst>
          </p:cNvPr>
          <p:cNvSpPr txBox="1"/>
          <p:nvPr/>
        </p:nvSpPr>
        <p:spPr>
          <a:xfrm>
            <a:off x="6889829" y="3977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225D95D-A3DD-2645-AFBC-F0FE972E23A7}"/>
              </a:ext>
            </a:extLst>
          </p:cNvPr>
          <p:cNvCxnSpPr>
            <a:cxnSpLocks/>
          </p:cNvCxnSpPr>
          <p:nvPr/>
        </p:nvCxnSpPr>
        <p:spPr>
          <a:xfrm flipH="1">
            <a:off x="10070923" y="3791128"/>
            <a:ext cx="60018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1357B8-70CB-CE4B-B799-DC5ABF2ECD55}"/>
              </a:ext>
            </a:extLst>
          </p:cNvPr>
          <p:cNvSpPr txBox="1"/>
          <p:nvPr/>
        </p:nvSpPr>
        <p:spPr>
          <a:xfrm>
            <a:off x="10787625" y="3753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ACECBB-71AC-544D-9F48-862A1BCEC115}"/>
              </a:ext>
            </a:extLst>
          </p:cNvPr>
          <p:cNvSpPr txBox="1"/>
          <p:nvPr/>
        </p:nvSpPr>
        <p:spPr>
          <a:xfrm>
            <a:off x="6999226" y="2492896"/>
            <a:ext cx="476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所有子类只需要提供自己的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write(</a:t>
            </a:r>
            <a:r>
              <a:rPr kumimoji="1" lang="en-US" altLang="zh-CN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cbuf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offset,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length)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函数即可实现另两个</a:t>
            </a:r>
            <a:r>
              <a:rPr kumimoji="1" lang="en-US" altLang="zh-CN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write</a:t>
            </a:r>
            <a:r>
              <a:rPr kumimoji="1" lang="zh-CN" altLang="en-US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函数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E93867BB-98A4-1B4E-995C-6D90EB860692}"/>
              </a:ext>
            </a:extLst>
          </p:cNvPr>
          <p:cNvCxnSpPr>
            <a:cxnSpLocks/>
          </p:cNvCxnSpPr>
          <p:nvPr/>
        </p:nvCxnSpPr>
        <p:spPr>
          <a:xfrm>
            <a:off x="10671110" y="3791128"/>
            <a:ext cx="0" cy="31719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5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C85E10A-030C-C546-83B1-09E061C7F70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04BF64-9290-5642-A51A-DD4591419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" y="0"/>
            <a:ext cx="8145782" cy="41125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3CE70A-D228-BC48-9F69-43543AA5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" y="4112530"/>
            <a:ext cx="5096283" cy="162072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E3E2471-303B-794B-95E0-04E2EBEC1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9" y="5744037"/>
            <a:ext cx="4999799" cy="6489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CE151AF-5457-594F-9772-B691F06F7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9" y="6356350"/>
            <a:ext cx="6789266" cy="28474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ECDC903-9999-B541-A728-23C849BE3D10}"/>
              </a:ext>
            </a:extLst>
          </p:cNvPr>
          <p:cNvSpPr/>
          <p:nvPr/>
        </p:nvSpPr>
        <p:spPr>
          <a:xfrm>
            <a:off x="1199456" y="5106879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2B9F50-77F7-F344-BF54-AA8BCCF3EC5B}"/>
              </a:ext>
            </a:extLst>
          </p:cNvPr>
          <p:cNvSpPr/>
          <p:nvPr/>
        </p:nvSpPr>
        <p:spPr>
          <a:xfrm>
            <a:off x="911424" y="5914168"/>
            <a:ext cx="2615564" cy="2170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724F393-6EC3-B04E-BA8B-7512211EC70E}"/>
              </a:ext>
            </a:extLst>
          </p:cNvPr>
          <p:cNvSpPr/>
          <p:nvPr/>
        </p:nvSpPr>
        <p:spPr>
          <a:xfrm>
            <a:off x="119335" y="48409"/>
            <a:ext cx="7617297" cy="667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60C2137F-8A79-F040-AB6F-E49A016D7324}"/>
              </a:ext>
            </a:extLst>
          </p:cNvPr>
          <p:cNvCxnSpPr>
            <a:cxnSpLocks/>
            <a:stCxn id="32" idx="3"/>
            <a:endCxn id="31" idx="3"/>
          </p:cNvCxnSpPr>
          <p:nvPr/>
        </p:nvCxnSpPr>
        <p:spPr>
          <a:xfrm>
            <a:off x="3815020" y="5215416"/>
            <a:ext cx="3522055" cy="1283304"/>
          </a:xfrm>
          <a:prstGeom prst="bentConnector3">
            <a:avLst>
              <a:gd name="adj1" fmla="val 13751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2DF5D84B-A9D9-AB4E-95F2-8D434EA8531E}"/>
              </a:ext>
            </a:extLst>
          </p:cNvPr>
          <p:cNvCxnSpPr>
            <a:cxnSpLocks/>
            <a:stCxn id="33" idx="3"/>
            <a:endCxn id="31" idx="3"/>
          </p:cNvCxnSpPr>
          <p:nvPr/>
        </p:nvCxnSpPr>
        <p:spPr>
          <a:xfrm>
            <a:off x="3526988" y="6022705"/>
            <a:ext cx="3810087" cy="476015"/>
          </a:xfrm>
          <a:prstGeom prst="bentConnector3">
            <a:avLst>
              <a:gd name="adj1" fmla="val 123561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49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3076" name="Picture 4" descr="C:\Users\Administrator\Desktop\java课件\pics\10\字符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900428"/>
            <a:ext cx="4889773" cy="37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320137" y="2631969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字符流读取文件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20137" y="5234227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缓冲区加速读取效率</a:t>
            </a:r>
          </a:p>
        </p:txBody>
      </p:sp>
      <p:sp>
        <p:nvSpPr>
          <p:cNvPr id="19" name="矩形 18"/>
          <p:cNvSpPr/>
          <p:nvPr/>
        </p:nvSpPr>
        <p:spPr>
          <a:xfrm>
            <a:off x="3995842" y="1940278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807968" y="2224136"/>
            <a:ext cx="108012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995842" y="3649198"/>
            <a:ext cx="144016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807968" y="3933056"/>
            <a:ext cx="1080120" cy="21602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18031" y="1909684"/>
            <a:ext cx="2532184" cy="704563"/>
          </a:xfrm>
          <a:custGeom>
            <a:avLst/>
            <a:gdLst>
              <a:gd name="connsiteX0" fmla="*/ 0 w 2532184"/>
              <a:gd name="connsiteY0" fmla="*/ 294255 h 704563"/>
              <a:gd name="connsiteX1" fmla="*/ 949569 w 2532184"/>
              <a:gd name="connsiteY1" fmla="*/ 1179 h 704563"/>
              <a:gd name="connsiteX2" fmla="*/ 2028092 w 2532184"/>
              <a:gd name="connsiteY2" fmla="*/ 212194 h 704563"/>
              <a:gd name="connsiteX3" fmla="*/ 2532184 w 2532184"/>
              <a:gd name="connsiteY3" fmla="*/ 704563 h 70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4" h="704563">
                <a:moveTo>
                  <a:pt x="0" y="294255"/>
                </a:moveTo>
                <a:cubicBezTo>
                  <a:pt x="305777" y="154555"/>
                  <a:pt x="611554" y="14856"/>
                  <a:pt x="949569" y="1179"/>
                </a:cubicBezTo>
                <a:cubicBezTo>
                  <a:pt x="1287584" y="-12498"/>
                  <a:pt x="1764323" y="94963"/>
                  <a:pt x="2028092" y="212194"/>
                </a:cubicBezTo>
                <a:cubicBezTo>
                  <a:pt x="2291861" y="329425"/>
                  <a:pt x="2412022" y="516994"/>
                  <a:pt x="2532184" y="704563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029200" y="2168769"/>
            <a:ext cx="4243754" cy="3024554"/>
          </a:xfrm>
          <a:custGeom>
            <a:avLst/>
            <a:gdLst>
              <a:gd name="connsiteX0" fmla="*/ 0 w 4243754"/>
              <a:gd name="connsiteY0" fmla="*/ 0 h 3024554"/>
              <a:gd name="connsiteX1" fmla="*/ 1395046 w 4243754"/>
              <a:gd name="connsiteY1" fmla="*/ 1465385 h 3024554"/>
              <a:gd name="connsiteX2" fmla="*/ 3423138 w 4243754"/>
              <a:gd name="connsiteY2" fmla="*/ 2016369 h 3024554"/>
              <a:gd name="connsiteX3" fmla="*/ 4243754 w 4243754"/>
              <a:gd name="connsiteY3" fmla="*/ 3024554 h 302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3754" h="3024554">
                <a:moveTo>
                  <a:pt x="0" y="0"/>
                </a:moveTo>
                <a:cubicBezTo>
                  <a:pt x="412261" y="564662"/>
                  <a:pt x="824523" y="1129324"/>
                  <a:pt x="1395046" y="1465385"/>
                </a:cubicBezTo>
                <a:cubicBezTo>
                  <a:pt x="1965569" y="1801446"/>
                  <a:pt x="2948353" y="1756508"/>
                  <a:pt x="3423138" y="2016369"/>
                </a:cubicBezTo>
                <a:cubicBezTo>
                  <a:pt x="3897923" y="2276230"/>
                  <a:pt x="4070838" y="2650392"/>
                  <a:pt x="4243754" y="3024554"/>
                </a:cubicBezTo>
              </a:path>
            </a:pathLst>
          </a:cu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DE0CE89-244A-1A49-A09E-F7E35FB1DD3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3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582994"/>
              </p:ext>
            </p:extLst>
          </p:nvPr>
        </p:nvGraphicFramePr>
        <p:xfrm>
          <a:off x="1828800" y="1844675"/>
          <a:ext cx="8686800" cy="3883152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所用到的类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文件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FileInputStream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文件流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写文件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缓冲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提高读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写效率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打印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PrintWriter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   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PrintStream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(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System.out.printf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())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out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就是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增加格式化打印功能</a:t>
                      </a: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基本数据转化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DataInputStream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DataOutputStream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JAVA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基本数据类型的读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readDouble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()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8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个字节转成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doublel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10690" y="1250070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 I/O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类的功能分类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DE52EF8-8E8A-4A40-AF43-DD43454FA1D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80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56085" y="1628801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2063552" y="3356992"/>
            <a:ext cx="2304256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标准输入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输出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控制台</a:t>
            </a:r>
            <a:r>
              <a:rPr lang="en-US" altLang="zh-CN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屏幕、键盘</a:t>
            </a:r>
            <a:r>
              <a:rPr lang="en-US" altLang="zh-CN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)</a:t>
            </a:r>
            <a:endParaRPr lang="zh-CN" altLang="en-US" dirty="0">
              <a:solidFill>
                <a:srgbClr val="7030A0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80176" y="3356992"/>
            <a:ext cx="2304256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文件输入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输出</a:t>
            </a:r>
          </a:p>
        </p:txBody>
      </p:sp>
      <p:cxnSp>
        <p:nvCxnSpPr>
          <p:cNvPr id="15" name="直接箭头连接符 14"/>
          <p:cNvCxnSpPr>
            <a:stCxn id="11" idx="2"/>
            <a:endCxn id="13" idx="0"/>
          </p:cNvCxnSpPr>
          <p:nvPr/>
        </p:nvCxnSpPr>
        <p:spPr>
          <a:xfrm flipH="1">
            <a:off x="3215681" y="2090466"/>
            <a:ext cx="2832593" cy="12665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2"/>
            <a:endCxn id="14" idx="0"/>
          </p:cNvCxnSpPr>
          <p:nvPr/>
        </p:nvCxnSpPr>
        <p:spPr>
          <a:xfrm>
            <a:off x="6048274" y="2090466"/>
            <a:ext cx="2784031" cy="12665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537376" y="4507587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文件读写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如何提高文件读写效率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流的包装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(Wrap)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基本数据转换流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目录管理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随机访问文件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(Random Access File)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文件属性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DB35839-68DC-E046-B1BF-7DF7B86567E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42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10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071590"/>
              </p:ext>
            </p:extLst>
          </p:nvPr>
        </p:nvGraphicFramePr>
        <p:xfrm>
          <a:off x="1828800" y="1844675"/>
          <a:ext cx="8686800" cy="4498848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所用到的类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文件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FileInputStream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FileOutputStream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文件流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写文件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缓冲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BufferedOutputStream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提高读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写效率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打印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PrintWriter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   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PrintStream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(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System.out.printf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())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out</a:t>
                      </a:r>
                      <a:r>
                        <a:rPr kumimoji="1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就是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PrintStream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增加格式化打印功能</a:t>
                      </a: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内存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CharArrayReader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CharArrayWriter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ByteArrayInputStream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ByteArrayOutputStream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StringReader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StringWriter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StringBufferInputStream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写内存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10690" y="1250070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 I/O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类的功能分类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DE52EF8-8E8A-4A40-AF43-DD43454FA1D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633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Java I/O class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3513" y="1588730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 I/O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类的功能分类</a:t>
            </a:r>
          </a:p>
        </p:txBody>
      </p:sp>
      <p:graphicFrame>
        <p:nvGraphicFramePr>
          <p:cNvPr id="6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79974"/>
              </p:ext>
            </p:extLst>
          </p:nvPr>
        </p:nvGraphicFramePr>
        <p:xfrm>
          <a:off x="1703512" y="2159856"/>
          <a:ext cx="8857310" cy="3645408"/>
        </p:xfrm>
        <a:graphic>
          <a:graphicData uri="http://schemas.openxmlformats.org/drawingml/2006/table">
            <a:tbl>
              <a:tblPr/>
              <a:tblGrid>
                <a:gridCol w="178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3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所用到的类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字节流和字符流的转换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InputStreamReader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OutputStreamWriter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将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InputStream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中读入的字节转为字符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将字符转为字节写入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OutputStream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管道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pipe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PipedReader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PipedWriter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PipedInputStream</a:t>
                      </a: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PipedOutputStream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线程间通讯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连接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Concatenation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SequenceInputStream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多个输入流连接为一个输入流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对象串行化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ObjectInputStream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ObjectOutputStream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Object Serialization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28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3513" y="1588730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 I/O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类的功能分类</a:t>
            </a:r>
          </a:p>
        </p:txBody>
      </p:sp>
      <p:graphicFrame>
        <p:nvGraphicFramePr>
          <p:cNvPr id="6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98536"/>
              </p:ext>
            </p:extLst>
          </p:nvPr>
        </p:nvGraphicFramePr>
        <p:xfrm>
          <a:off x="1703186" y="2183658"/>
          <a:ext cx="8857310" cy="3681984"/>
        </p:xfrm>
        <a:graphic>
          <a:graphicData uri="http://schemas.openxmlformats.org/drawingml/2006/table">
            <a:tbl>
              <a:tblPr/>
              <a:tblGrid>
                <a:gridCol w="1786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所用到的类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基本数据转化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DataInputStream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DataOutputStream</a:t>
                      </a:r>
                      <a:endParaRPr kumimoji="1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JAVA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基本数据类型的读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readDouble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()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8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个字节转成</a:t>
                      </a:r>
                      <a:r>
                        <a:rPr kumimoji="1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doublel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计数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LineNumberReader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LineNumberInputStream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读操作时记录行数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Peeking Ahead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PushbackReader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PushbackInputStream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可回退缓存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(pushback buffer)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过滤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FilterReader/FilterWriter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FilterInputStream/FilterOutputStream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mic Sans MS"/>
                          <a:ea typeface="华文行楷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在读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itchFamily="34" charset="0"/>
                          <a:ea typeface="微软雅黑" pitchFamily="34" charset="-122"/>
                        </a:rPr>
                        <a:t>写操作时对数据进行过滤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DDCBCA99-AD19-1740-B827-EEA00921692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0281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56085" y="1628801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2063552" y="3356992"/>
            <a:ext cx="2304256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标准输入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输出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控制台</a:t>
            </a:r>
            <a:r>
              <a:rPr lang="en-US" altLang="zh-CN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屏幕、键盘</a:t>
            </a:r>
            <a:r>
              <a:rPr lang="en-US" altLang="zh-CN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80176" y="3356992"/>
            <a:ext cx="2304256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网络流操作</a:t>
            </a:r>
          </a:p>
        </p:txBody>
      </p:sp>
      <p:cxnSp>
        <p:nvCxnSpPr>
          <p:cNvPr id="15" name="直接箭头连接符 14"/>
          <p:cNvCxnSpPr>
            <a:stCxn id="11" idx="2"/>
            <a:endCxn id="13" idx="0"/>
          </p:cNvCxnSpPr>
          <p:nvPr/>
        </p:nvCxnSpPr>
        <p:spPr>
          <a:xfrm flipH="1">
            <a:off x="3215681" y="2090466"/>
            <a:ext cx="2832593" cy="12665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2"/>
            <a:endCxn id="14" idx="0"/>
          </p:cNvCxnSpPr>
          <p:nvPr/>
        </p:nvCxnSpPr>
        <p:spPr>
          <a:xfrm>
            <a:off x="6048274" y="2090466"/>
            <a:ext cx="2784031" cy="12665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2"/>
            <a:endCxn id="18" idx="0"/>
          </p:cNvCxnSpPr>
          <p:nvPr/>
        </p:nvCxnSpPr>
        <p:spPr>
          <a:xfrm flipH="1">
            <a:off x="6047439" y="2090466"/>
            <a:ext cx="835" cy="12665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895310" y="3356992"/>
            <a:ext cx="2304256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文件输入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输出</a:t>
            </a:r>
          </a:p>
        </p:txBody>
      </p:sp>
      <p:sp>
        <p:nvSpPr>
          <p:cNvPr id="19" name="矩形 18"/>
          <p:cNvSpPr/>
          <p:nvPr/>
        </p:nvSpPr>
        <p:spPr>
          <a:xfrm>
            <a:off x="4799856" y="4494020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文件读写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如何提高文件读写效率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流的包装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(Wrap)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基本数据转换流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目录管理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随机访问文件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(Random Access File)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文件属性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DB35839-68DC-E046-B1BF-7DF7B86567E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94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51584" y="19420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输入源：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1584" y="505539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输出源：</a:t>
            </a:r>
          </a:p>
        </p:txBody>
      </p:sp>
      <p:pic>
        <p:nvPicPr>
          <p:cNvPr id="30723" name="Picture 3" descr="C:\Users\Administrator\Desktop\java课件\pics\03\键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1448547"/>
            <a:ext cx="1052361" cy="10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60598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Administrator\Desktop\java课件\pics\03\显示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4863324"/>
            <a:ext cx="1013949" cy="101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486916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2304" y="181282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32304" y="504694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7" name="Picture 2" descr="C:\Users\Administrator\Desktop\java课件\pics\10\屏幕快照 2017-11-08 上午8.34.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873141"/>
            <a:ext cx="1033228" cy="4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java课件\pics\10\屏幕快照 2017-11-08 上午8.34.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5127138"/>
            <a:ext cx="1033228" cy="4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箭头连接符 22"/>
          <p:cNvCxnSpPr/>
          <p:nvPr/>
        </p:nvCxnSpPr>
        <p:spPr>
          <a:xfrm>
            <a:off x="4943872" y="2500907"/>
            <a:ext cx="1" cy="2410472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30723" idx="2"/>
          </p:cNvCxnSpPr>
          <p:nvPr/>
        </p:nvCxnSpPr>
        <p:spPr>
          <a:xfrm>
            <a:off x="4965998" y="2500907"/>
            <a:ext cx="1790633" cy="2410472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30723" idx="2"/>
          </p:cNvCxnSpPr>
          <p:nvPr/>
        </p:nvCxnSpPr>
        <p:spPr>
          <a:xfrm>
            <a:off x="4965998" y="2500907"/>
            <a:ext cx="3290243" cy="2362416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30724" idx="2"/>
            <a:endCxn id="25" idx="0"/>
          </p:cNvCxnSpPr>
          <p:nvPr/>
        </p:nvCxnSpPr>
        <p:spPr>
          <a:xfrm>
            <a:off x="8436260" y="2542084"/>
            <a:ext cx="0" cy="2327076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0724" idx="2"/>
          </p:cNvCxnSpPr>
          <p:nvPr/>
        </p:nvCxnSpPr>
        <p:spPr>
          <a:xfrm flipH="1">
            <a:off x="6756630" y="2542085"/>
            <a:ext cx="1679630" cy="2369295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0724" idx="2"/>
            <a:endCxn id="30725" idx="0"/>
          </p:cNvCxnSpPr>
          <p:nvPr/>
        </p:nvCxnSpPr>
        <p:spPr>
          <a:xfrm flipH="1">
            <a:off x="4946792" y="2542085"/>
            <a:ext cx="3489469" cy="2321239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30725" idx="0"/>
          </p:cNvCxnSpPr>
          <p:nvPr/>
        </p:nvCxnSpPr>
        <p:spPr>
          <a:xfrm flipH="1">
            <a:off x="4946792" y="2403699"/>
            <a:ext cx="1809839" cy="245962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6756630" y="2403699"/>
            <a:ext cx="0" cy="250768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7" idx="2"/>
            <a:endCxn id="25" idx="0"/>
          </p:cNvCxnSpPr>
          <p:nvPr/>
        </p:nvCxnSpPr>
        <p:spPr>
          <a:xfrm>
            <a:off x="6756630" y="2359460"/>
            <a:ext cx="1679630" cy="250970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右箭头 48"/>
          <p:cNvSpPr/>
          <p:nvPr/>
        </p:nvSpPr>
        <p:spPr>
          <a:xfrm rot="5400000">
            <a:off x="3773803" y="3512971"/>
            <a:ext cx="241047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38020" y="3284984"/>
            <a:ext cx="4566293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内存中的程序实例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49080" y="27716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1722FB58-952A-E042-B946-855D3356E9C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29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5640" y="1994008"/>
            <a:ext cx="6696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Test {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public static void main(String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{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System.out.println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(“Hello World!”);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20" name="矩形 19"/>
          <p:cNvSpPr/>
          <p:nvPr/>
        </p:nvSpPr>
        <p:spPr>
          <a:xfrm>
            <a:off x="2927648" y="1412776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标准输出：控制台打印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0FD354-CC90-4D4C-A124-01AB6738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818656"/>
            <a:ext cx="5219700" cy="2921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F244EEF-AF98-0D4F-B3C4-5D6CF57E1C7D}"/>
              </a:ext>
            </a:extLst>
          </p:cNvPr>
          <p:cNvSpPr/>
          <p:nvPr/>
        </p:nvSpPr>
        <p:spPr>
          <a:xfrm>
            <a:off x="5231904" y="2882552"/>
            <a:ext cx="720080" cy="504056"/>
          </a:xfrm>
          <a:prstGeom prst="ellipse">
            <a:avLst/>
          </a:prstGeom>
          <a:solidFill>
            <a:srgbClr val="4F81BD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31E82E2-1976-C04A-950F-B602A28B3B60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>
            <a:off x="5591944" y="3386608"/>
            <a:ext cx="102567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63E39EE-871B-6249-AF27-7561A7549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542805"/>
            <a:ext cx="3758783" cy="16391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C7F318-2123-5B43-BC69-98A86B383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31" y="5362565"/>
            <a:ext cx="5404966" cy="575207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B8FA0ED-94FC-FB43-8B14-D70238C4B707}"/>
              </a:ext>
            </a:extLst>
          </p:cNvPr>
          <p:cNvCxnSpPr>
            <a:stCxn id="6" idx="2"/>
            <a:endCxn id="13" idx="0"/>
          </p:cNvCxnSpPr>
          <p:nvPr/>
        </p:nvCxnSpPr>
        <p:spPr>
          <a:xfrm flipH="1">
            <a:off x="3860592" y="4110756"/>
            <a:ext cx="2757026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2F7FD1B-391B-A54D-AC48-DE91C1444C2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603928" y="4110756"/>
            <a:ext cx="918486" cy="125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9B61BDF-DE06-CF4B-83F3-2C8575A2EEC8}"/>
              </a:ext>
            </a:extLst>
          </p:cNvPr>
          <p:cNvSpPr txBox="1"/>
          <p:nvPr/>
        </p:nvSpPr>
        <p:spPr>
          <a:xfrm>
            <a:off x="6523889" y="580569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System.out.printf</a:t>
            </a:r>
            <a:r>
              <a:rPr kumimoji="1" lang="en-US" altLang="zh-CN" dirty="0"/>
              <a:t>();</a:t>
            </a:r>
            <a:endParaRPr kumimoji="1" lang="zh-CN" altLang="en-US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DB0D103D-E4A0-0443-8A78-1273F324468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068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31504" y="2210031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Test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public static void main(String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throws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byte[] b = new byte[10];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("Received number=" +</a:t>
            </a:r>
            <a:r>
              <a:rPr lang="en-US" altLang="zh-CN" sz="2400" dirty="0" err="1">
                <a:solidFill>
                  <a:schemeClr val="accent2"/>
                </a:solidFill>
              </a:rPr>
              <a:t>System.in.read</a:t>
            </a:r>
            <a:r>
              <a:rPr lang="en-US" altLang="zh-CN" sz="2400" dirty="0">
                <a:solidFill>
                  <a:schemeClr val="accent2"/>
                </a:solidFill>
              </a:rPr>
              <a:t>(b)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20" name="矩形 19"/>
          <p:cNvSpPr/>
          <p:nvPr/>
        </p:nvSpPr>
        <p:spPr>
          <a:xfrm>
            <a:off x="1738681" y="1628800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标准输入：键盘输入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05766B-0296-1A4B-8A59-1C84287E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4083058"/>
            <a:ext cx="4991100" cy="29210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9D306CB-E715-8549-A24F-525FE5A997AD}"/>
              </a:ext>
            </a:extLst>
          </p:cNvPr>
          <p:cNvSpPr/>
          <p:nvPr/>
        </p:nvSpPr>
        <p:spPr>
          <a:xfrm>
            <a:off x="8783960" y="3314600"/>
            <a:ext cx="480392" cy="504056"/>
          </a:xfrm>
          <a:prstGeom prst="ellipse">
            <a:avLst/>
          </a:prstGeom>
          <a:solidFill>
            <a:srgbClr val="4F81BD">
              <a:alpha val="1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27E9BE-6C2B-6349-AEFD-3D542A18D9AF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6600056" y="3818656"/>
            <a:ext cx="2424100" cy="26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429899B-C8A5-894C-83C2-94D5E20954A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5279183" y="4371389"/>
            <a:ext cx="556639" cy="105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9F0F8EF6-0096-0742-9FF5-D63BB9ED7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21" y="5079049"/>
            <a:ext cx="4774158" cy="69646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C7CF55A2-3F8D-CF4E-809F-279612281F5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946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31504" y="2210031"/>
            <a:ext cx="8928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 Test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public static void main(String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throws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byte[] b = new byte[10];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("Received number=" +</a:t>
            </a:r>
            <a:r>
              <a:rPr lang="en-US" altLang="zh-CN" sz="2400" dirty="0" err="1">
                <a:solidFill>
                  <a:schemeClr val="accent2"/>
                </a:solidFill>
              </a:rPr>
              <a:t>System.in.read</a:t>
            </a:r>
            <a:r>
              <a:rPr lang="en-US" altLang="zh-CN" sz="2400" dirty="0">
                <a:solidFill>
                  <a:schemeClr val="accent2"/>
                </a:solidFill>
              </a:rPr>
              <a:t>(b)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}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20" name="矩形 19"/>
          <p:cNvSpPr/>
          <p:nvPr/>
        </p:nvSpPr>
        <p:spPr>
          <a:xfrm>
            <a:off x="1738681" y="1628800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标准输入：键盘输入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423592" y="4264186"/>
            <a:ext cx="3581400" cy="1570695"/>
          </a:xfrm>
          <a:prstGeom prst="rect">
            <a:avLst/>
          </a:prstGeom>
          <a:solidFill>
            <a:srgbClr val="CCFFFF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C:\&gt;java Test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A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Received number=</a:t>
            </a:r>
            <a:r>
              <a:rPr lang="en-US" altLang="zh-CN" sz="2800" dirty="0">
                <a:solidFill>
                  <a:schemeClr val="accent2"/>
                </a:solidFill>
                <a:ea typeface="华文中宋" pitchFamily="2" charset="-122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461074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后面的回车换行符也一并被读入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b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所以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System.in.read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返回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3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8945538-07EE-AF4D-AECE-F121B6E1F46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7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46975" y="1772816"/>
            <a:ext cx="3168352" cy="720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打开文件流</a:t>
            </a:r>
          </a:p>
        </p:txBody>
      </p:sp>
      <p:sp>
        <p:nvSpPr>
          <p:cNvPr id="7" name="矩形 6"/>
          <p:cNvSpPr/>
          <p:nvPr/>
        </p:nvSpPr>
        <p:spPr>
          <a:xfrm>
            <a:off x="3143672" y="3068960"/>
            <a:ext cx="3168352" cy="720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必要的条件判断</a:t>
            </a:r>
          </a:p>
        </p:txBody>
      </p:sp>
      <p:sp>
        <p:nvSpPr>
          <p:cNvPr id="8" name="矩形 7"/>
          <p:cNvSpPr/>
          <p:nvPr/>
        </p:nvSpPr>
        <p:spPr>
          <a:xfrm>
            <a:off x="3167118" y="4365104"/>
            <a:ext cx="3168352" cy="720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文件读写</a:t>
            </a:r>
          </a:p>
        </p:txBody>
      </p:sp>
      <p:sp>
        <p:nvSpPr>
          <p:cNvPr id="9" name="矩形 8"/>
          <p:cNvSpPr/>
          <p:nvPr/>
        </p:nvSpPr>
        <p:spPr>
          <a:xfrm>
            <a:off x="3146975" y="5661248"/>
            <a:ext cx="3168352" cy="7200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关闭文件流</a:t>
            </a:r>
          </a:p>
        </p:txBody>
      </p:sp>
      <p:cxnSp>
        <p:nvCxnSpPr>
          <p:cNvPr id="10" name="直接箭头连接符 9"/>
          <p:cNvCxnSpPr>
            <a:stCxn id="6" idx="2"/>
            <a:endCxn id="7" idx="0"/>
          </p:cNvCxnSpPr>
          <p:nvPr/>
        </p:nvCxnSpPr>
        <p:spPr>
          <a:xfrm flipH="1">
            <a:off x="4727849" y="2492896"/>
            <a:ext cx="3303" cy="57606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724546" y="3789040"/>
            <a:ext cx="3303" cy="57606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4707850" y="5085184"/>
            <a:ext cx="3303" cy="57606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07568" y="2767568"/>
            <a:ext cx="504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文件读写流程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7536160" y="2780928"/>
            <a:ext cx="2376264" cy="1049106"/>
          </a:xfrm>
          <a:prstGeom prst="rect">
            <a:avLst/>
          </a:prstGeom>
          <a:solidFill>
            <a:srgbClr val="CCFFFF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字节流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FileInputStream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FileOutputStream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525925" y="4396118"/>
            <a:ext cx="2376264" cy="1049106"/>
          </a:xfrm>
          <a:prstGeom prst="rect">
            <a:avLst/>
          </a:prstGeom>
          <a:solidFill>
            <a:srgbClr val="CCFFFF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字符流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FileReader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FileWriter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>
            <a:stCxn id="6" idx="3"/>
            <a:endCxn id="19" idx="0"/>
          </p:cNvCxnSpPr>
          <p:nvPr/>
        </p:nvCxnSpPr>
        <p:spPr>
          <a:xfrm>
            <a:off x="6315328" y="2132856"/>
            <a:ext cx="2408965" cy="64807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3"/>
            <a:endCxn id="21" idx="1"/>
          </p:cNvCxnSpPr>
          <p:nvPr/>
        </p:nvCxnSpPr>
        <p:spPr>
          <a:xfrm>
            <a:off x="6315327" y="2132857"/>
            <a:ext cx="1210598" cy="278781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2">
            <a:extLst>
              <a:ext uri="{FF2B5EF4-FFF2-40B4-BE49-F238E27FC236}">
                <a16:creationId xmlns:a16="http://schemas.microsoft.com/office/drawing/2014/main" id="{B73F2AAF-9E86-ED47-8FCC-9E10EDC8E24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57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26958" y="2324432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FileInputStream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File file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</a:t>
            </a:r>
            <a:r>
              <a:rPr lang="en-US" altLang="zh-CN" sz="24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400" i="1" dirty="0">
              <a:solidFill>
                <a:schemeClr val="accent2"/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FileInputStream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String name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</a:t>
            </a:r>
            <a:r>
              <a:rPr lang="en-US" altLang="zh-CN" sz="24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400" i="1" dirty="0">
              <a:solidFill>
                <a:schemeClr val="accent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98966" y="1743200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输入字节流构造方法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5520" y="4442280"/>
            <a:ext cx="92890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File file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000" i="1" dirty="0">
              <a:solidFill>
                <a:schemeClr val="accent2"/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File </a:t>
            </a:r>
            <a:r>
              <a:rPr lang="en-US" altLang="zh-CN" sz="2000" b="1" dirty="0" err="1">
                <a:solidFill>
                  <a:srgbClr val="C00000"/>
                </a:solidFill>
              </a:rPr>
              <a:t>file</a:t>
            </a:r>
            <a:r>
              <a:rPr lang="en-US" altLang="zh-CN" sz="2000" b="1" dirty="0">
                <a:solidFill>
                  <a:srgbClr val="C00000"/>
                </a:solidFill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</a:rPr>
              <a:t>boolean</a:t>
            </a:r>
            <a:r>
              <a:rPr lang="en-US" altLang="zh-CN" sz="2000" b="1" dirty="0">
                <a:solidFill>
                  <a:srgbClr val="C00000"/>
                </a:solidFill>
              </a:rPr>
              <a:t> append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FileNotFoundException</a:t>
            </a:r>
            <a:r>
              <a:rPr lang="en-US" altLang="zh-CN" sz="2000" i="1" dirty="0">
                <a:solidFill>
                  <a:schemeClr val="accent2"/>
                </a:solidFill>
              </a:rPr>
              <a:t> </a:t>
            </a:r>
            <a:endParaRPr lang="zh-CN" altLang="en-US" sz="2000" i="1" dirty="0">
              <a:solidFill>
                <a:schemeClr val="accent2"/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String name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000" i="1" dirty="0">
              <a:solidFill>
                <a:schemeClr val="accent2"/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String name, </a:t>
            </a:r>
            <a:r>
              <a:rPr lang="en-US" altLang="zh-CN" sz="2000" b="1" dirty="0" err="1">
                <a:solidFill>
                  <a:srgbClr val="C00000"/>
                </a:solidFill>
              </a:rPr>
              <a:t>boolean</a:t>
            </a:r>
            <a:r>
              <a:rPr lang="en-US" altLang="zh-CN" sz="2000" b="1" dirty="0">
                <a:solidFill>
                  <a:srgbClr val="C00000"/>
                </a:solidFill>
              </a:rPr>
              <a:t> append</a:t>
            </a:r>
            <a:r>
              <a:rPr lang="en-US" altLang="zh-CN" sz="2000" dirty="0">
                <a:solidFill>
                  <a:srgbClr val="C00000"/>
                </a:solidFill>
              </a:rPr>
              <a:t>) 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000" b="1" i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7528" y="3861049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输出字节流构造方法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263662" y="1882408"/>
            <a:ext cx="1113692" cy="468923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20036" y="1628800"/>
            <a:ext cx="277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对象作为参数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354" y="3295785"/>
            <a:ext cx="346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以文件“路径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作为参数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5322278" y="3101608"/>
            <a:ext cx="1055077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20608" y="5878539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是否追加写入文件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7065532" y="5668288"/>
            <a:ext cx="1055077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63552" y="6230994"/>
            <a:ext cx="311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抛出文件不存在的异常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4799857" y="6044367"/>
            <a:ext cx="792088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3457E7E4-EDDE-6A4C-8F76-21E6FE51133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570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61166" y="2082328"/>
            <a:ext cx="84553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static void main(String[]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>
                <a:solidFill>
                  <a:schemeClr val="accent2"/>
                </a:solidFill>
              </a:rPr>
              <a:t>File </a:t>
            </a:r>
            <a:r>
              <a:rPr lang="en-US" altLang="zh-CN" sz="2400" dirty="0" err="1">
                <a:solidFill>
                  <a:schemeClr val="accent2"/>
                </a:solidFill>
              </a:rPr>
              <a:t>inputFile</a:t>
            </a:r>
            <a:r>
              <a:rPr lang="en-US" altLang="zh-CN" sz="2400" dirty="0">
                <a:solidFill>
                  <a:schemeClr val="accent2"/>
                </a:solidFill>
              </a:rPr>
              <a:t>	   =	new File(“</a:t>
            </a:r>
            <a:r>
              <a:rPr lang="en-US" altLang="zh-CN" sz="2400" dirty="0" err="1">
                <a:solidFill>
                  <a:schemeClr val="accent2"/>
                </a:solidFill>
              </a:rPr>
              <a:t>input.txt</a:t>
            </a:r>
            <a:r>
              <a:rPr lang="en-US" altLang="zh-CN" sz="2400" dirty="0">
                <a:solidFill>
                  <a:schemeClr val="accent2"/>
                </a:solidFill>
              </a:rPr>
              <a:t>");</a:t>
            </a:r>
          </a:p>
          <a:p>
            <a:r>
              <a:rPr lang="en-US" altLang="zh-CN" sz="2400" dirty="0">
                <a:solidFill>
                  <a:schemeClr val="accent2"/>
                </a:solidFill>
              </a:rPr>
              <a:t>        File </a:t>
            </a:r>
            <a:r>
              <a:rPr lang="en-US" altLang="zh-CN" sz="2400" dirty="0" err="1">
                <a:solidFill>
                  <a:schemeClr val="accent2"/>
                </a:solidFill>
              </a:rPr>
              <a:t>outputFile</a:t>
            </a:r>
            <a:r>
              <a:rPr lang="en-US" altLang="zh-CN" sz="2400" dirty="0">
                <a:solidFill>
                  <a:schemeClr val="accent2"/>
                </a:solidFill>
              </a:rPr>
              <a:t>   =	new File(“</a:t>
            </a:r>
            <a:r>
              <a:rPr lang="en-US" altLang="zh-CN" sz="2400" dirty="0" err="1">
                <a:solidFill>
                  <a:schemeClr val="accent2"/>
                </a:solidFill>
              </a:rPr>
              <a:t>output.txt</a:t>
            </a:r>
            <a:r>
              <a:rPr lang="en-US" altLang="zh-CN" sz="2400" dirty="0">
                <a:solidFill>
                  <a:schemeClr val="accent2"/>
                </a:solidFill>
              </a:rPr>
              <a:t>");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 err="1">
                <a:solidFill>
                  <a:schemeClr val="accent1"/>
                </a:solidFill>
              </a:rPr>
              <a:t>FileInputStream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</a:rPr>
              <a:t>fis</a:t>
            </a:r>
            <a:r>
              <a:rPr lang="en-US" altLang="zh-CN" sz="2400" dirty="0">
                <a:solidFill>
                  <a:schemeClr val="accent1"/>
                </a:solidFill>
              </a:rPr>
              <a:t>  = 	new </a:t>
            </a:r>
            <a:r>
              <a:rPr lang="en-US" altLang="zh-CN" sz="2400" dirty="0" err="1">
                <a:solidFill>
                  <a:schemeClr val="accent1"/>
                </a:solidFill>
              </a:rPr>
              <a:t>FileInputStream</a:t>
            </a:r>
            <a:r>
              <a:rPr lang="en-US" altLang="zh-CN" sz="2400" dirty="0">
                <a:solidFill>
                  <a:schemeClr val="accent1"/>
                </a:solidFill>
              </a:rPr>
              <a:t>(</a:t>
            </a:r>
            <a:r>
              <a:rPr lang="en-US" altLang="zh-CN" sz="2400" dirty="0" err="1">
                <a:solidFill>
                  <a:schemeClr val="accent1"/>
                </a:solidFill>
              </a:rPr>
              <a:t>inputFile</a:t>
            </a:r>
            <a:r>
              <a:rPr lang="en-US" altLang="zh-CN" sz="24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        </a:t>
            </a:r>
            <a:r>
              <a:rPr lang="en-US" altLang="zh-CN" sz="24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</a:rPr>
              <a:t>fos</a:t>
            </a:r>
            <a:r>
              <a:rPr lang="en-US" altLang="zh-CN" sz="2400" dirty="0">
                <a:solidFill>
                  <a:schemeClr val="accent1"/>
                </a:solidFill>
              </a:rPr>
              <a:t>  =	new </a:t>
            </a:r>
            <a:r>
              <a:rPr lang="en-US" altLang="zh-CN" sz="2400" dirty="0" err="1">
                <a:solidFill>
                  <a:schemeClr val="accent1"/>
                </a:solidFill>
              </a:rPr>
              <a:t>FileOutputStream</a:t>
            </a:r>
            <a:r>
              <a:rPr lang="en-US" altLang="zh-CN" sz="2400" dirty="0">
                <a:solidFill>
                  <a:schemeClr val="accent1"/>
                </a:solidFill>
              </a:rPr>
              <a:t>(</a:t>
            </a:r>
            <a:r>
              <a:rPr lang="en-US" altLang="zh-CN" sz="2400" dirty="0" err="1">
                <a:solidFill>
                  <a:schemeClr val="accent1"/>
                </a:solidFill>
              </a:rPr>
              <a:t>outputFile</a:t>
            </a:r>
            <a:r>
              <a:rPr lang="en-US" altLang="zh-CN" sz="24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int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while ((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zh-CN" sz="2400" dirty="0" err="1">
                <a:solidFill>
                  <a:srgbClr val="C00000"/>
                </a:solidFill>
              </a:rPr>
              <a:t>in.read</a:t>
            </a:r>
            <a:r>
              <a:rPr lang="en-US" altLang="zh-CN" sz="2400" dirty="0">
                <a:solidFill>
                  <a:srgbClr val="C00000"/>
                </a:solidFill>
              </a:rPr>
              <a:t>()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!= -1)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altLang="zh-CN" sz="2400" dirty="0" err="1">
                <a:solidFill>
                  <a:srgbClr val="C00000"/>
                </a:solidFill>
              </a:rPr>
              <a:t>out.write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dirty="0" err="1">
                <a:solidFill>
                  <a:srgbClr val="C00000"/>
                </a:solidFill>
              </a:rPr>
              <a:t>ch</a:t>
            </a:r>
            <a:r>
              <a:rPr lang="en-US" altLang="zh-CN" sz="2400" dirty="0">
                <a:solidFill>
                  <a:srgbClr val="C00000"/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accent6"/>
                </a:solidFill>
              </a:rPr>
              <a:t>        </a:t>
            </a:r>
            <a:r>
              <a:rPr lang="en-US" altLang="zh-CN" sz="2400" dirty="0" err="1">
                <a:solidFill>
                  <a:schemeClr val="accent6"/>
                </a:solidFill>
              </a:rPr>
              <a:t>in.close</a:t>
            </a:r>
            <a:r>
              <a:rPr lang="en-US" altLang="zh-CN" sz="2400" dirty="0">
                <a:solidFill>
                  <a:schemeClr val="accent6"/>
                </a:solidFill>
              </a:rPr>
              <a:t>();</a:t>
            </a:r>
          </a:p>
          <a:p>
            <a:r>
              <a:rPr lang="en-US" altLang="zh-CN" sz="2400" dirty="0">
                <a:solidFill>
                  <a:schemeClr val="accent6"/>
                </a:solidFill>
              </a:rPr>
              <a:t>        </a:t>
            </a:r>
            <a:r>
              <a:rPr lang="en-US" altLang="zh-CN" sz="2400" dirty="0" err="1">
                <a:solidFill>
                  <a:schemeClr val="accent6"/>
                </a:solidFill>
              </a:rPr>
              <a:t>out.close</a:t>
            </a:r>
            <a:r>
              <a:rPr lang="en-US" altLang="zh-CN" sz="2400" dirty="0">
                <a:solidFill>
                  <a:schemeClr val="accent6"/>
                </a:solidFill>
              </a:rPr>
              <a:t>();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20" name="矩形 19"/>
          <p:cNvSpPr/>
          <p:nvPr/>
        </p:nvSpPr>
        <p:spPr>
          <a:xfrm>
            <a:off x="2063552" y="1356131"/>
            <a:ext cx="412527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Example1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字节流文件拷贝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A1EFAD-F7EC-DA4C-819B-C7BAF19A38AC}"/>
              </a:ext>
            </a:extLst>
          </p:cNvPr>
          <p:cNvSpPr txBox="1"/>
          <p:nvPr/>
        </p:nvSpPr>
        <p:spPr>
          <a:xfrm>
            <a:off x="7464152" y="592749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120257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80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623392" y="715533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stCxn id="6" idx="3"/>
          </p:cNvCxnSpPr>
          <p:nvPr/>
        </p:nvCxnSpPr>
        <p:spPr>
          <a:xfrm>
            <a:off x="4439816" y="937068"/>
            <a:ext cx="2664296" cy="403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104112" y="11586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创建文件对象</a:t>
            </a:r>
          </a:p>
        </p:txBody>
      </p:sp>
    </p:spTree>
    <p:extLst>
      <p:ext uri="{BB962C8B-B14F-4D97-AF65-F5344CB8AC3E}">
        <p14:creationId xmlns:p14="http://schemas.microsoft.com/office/powerpoint/2010/main" val="25755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623392" y="1147581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39816" y="1369116"/>
            <a:ext cx="2664296" cy="30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104112" y="118746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定义文件流对象</a:t>
            </a:r>
          </a:p>
        </p:txBody>
      </p:sp>
    </p:spTree>
    <p:extLst>
      <p:ext uri="{BB962C8B-B14F-4D97-AF65-F5344CB8AC3E}">
        <p14:creationId xmlns:p14="http://schemas.microsoft.com/office/powerpoint/2010/main" val="306394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623392" y="1556792"/>
            <a:ext cx="3816424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39816" y="1700808"/>
            <a:ext cx="266429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104112" y="151614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记录下一个字节的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ASCII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码值</a:t>
            </a:r>
          </a:p>
        </p:txBody>
      </p:sp>
    </p:spTree>
    <p:extLst>
      <p:ext uri="{BB962C8B-B14F-4D97-AF65-F5344CB8AC3E}">
        <p14:creationId xmlns:p14="http://schemas.microsoft.com/office/powerpoint/2010/main" val="268050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287688" y="1732746"/>
            <a:ext cx="5703082" cy="1552178"/>
            <a:chOff x="1763688" y="1844824"/>
            <a:chExt cx="5703082" cy="1552178"/>
          </a:xfrm>
        </p:grpSpPr>
        <p:pic>
          <p:nvPicPr>
            <p:cNvPr id="28" name="Picture 2" descr="C:\Users\Administrator\Desktop\java课件\pics\03\屏幕快照 2017-09-22 下午9.13.1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844824"/>
              <a:ext cx="5703082" cy="1335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s\Administrator\Desktop\java课件\pics\03\键盘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08920"/>
              <a:ext cx="688082" cy="68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2724683" y="4613066"/>
            <a:ext cx="6207583" cy="1263592"/>
            <a:chOff x="1259632" y="4437112"/>
            <a:chExt cx="6495615" cy="1335600"/>
          </a:xfrm>
        </p:grpSpPr>
        <p:pic>
          <p:nvPicPr>
            <p:cNvPr id="31" name="Picture 2" descr="C:\Users\Administrator\Desktop\java课件\pics\03\屏幕快照 2017-09-22 下午9.13.19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4437112"/>
              <a:ext cx="6183333" cy="133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Administrator\Desktop\java课件\pics\03\显示器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4879334"/>
              <a:ext cx="662967" cy="662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任意多边形 33"/>
            <p:cNvSpPr/>
            <p:nvPr/>
          </p:nvSpPr>
          <p:spPr>
            <a:xfrm>
              <a:off x="6755868" y="5106009"/>
              <a:ext cx="386861" cy="10152"/>
            </a:xfrm>
            <a:custGeom>
              <a:avLst/>
              <a:gdLst>
                <a:gd name="connsiteX0" fmla="*/ 0 w 386861"/>
                <a:gd name="connsiteY0" fmla="*/ 10152 h 10152"/>
                <a:gd name="connsiteX1" fmla="*/ 386861 w 386861"/>
                <a:gd name="connsiteY1" fmla="*/ 10152 h 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861" h="10152">
                  <a:moveTo>
                    <a:pt x="0" y="10152"/>
                  </a:moveTo>
                  <a:cubicBezTo>
                    <a:pt x="156307" y="1359"/>
                    <a:pt x="312615" y="-7433"/>
                    <a:pt x="386861" y="10152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83833" y="3492876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数据源到程序：输入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3833" y="6053226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程序到目的地：输出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0926" y="1184465"/>
            <a:ext cx="4555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将数据以流的形式，顺序的输入或输出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675477C9-4DFD-CF46-A82D-2F03108C80E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40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983432" y="2204864"/>
            <a:ext cx="3816424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799856" y="1700808"/>
            <a:ext cx="2304256" cy="7560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104112" y="151614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创建文件流对象 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411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983432" y="2708920"/>
            <a:ext cx="3816424" cy="5760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799856" y="2996952"/>
            <a:ext cx="228629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086146" y="2812286"/>
            <a:ext cx="477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循环读取文件中的下一个字节，直至返回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D327A6-09A5-FA4F-ABEB-C48A114BD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3974"/>
            <a:ext cx="5550396" cy="1624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0F74AAB-9071-4143-AB16-B6AC47F0B28A}"/>
              </a:ext>
            </a:extLst>
          </p:cNvPr>
          <p:cNvSpPr/>
          <p:nvPr/>
        </p:nvSpPr>
        <p:spPr>
          <a:xfrm>
            <a:off x="7248128" y="4308195"/>
            <a:ext cx="4320480" cy="3449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114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875420" y="3232112"/>
            <a:ext cx="3816424" cy="5760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691844" y="2996952"/>
            <a:ext cx="2394302" cy="523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086146" y="2812286"/>
            <a:ext cx="477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文件不存在异常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AC84367-7107-924F-B830-E8284F25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44" y="3876720"/>
            <a:ext cx="6814883" cy="1029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8CDD26-43D2-FB42-A2F7-6140A947E05C}"/>
              </a:ext>
            </a:extLst>
          </p:cNvPr>
          <p:cNvSpPr txBox="1"/>
          <p:nvPr/>
        </p:nvSpPr>
        <p:spPr>
          <a:xfrm>
            <a:off x="6528048" y="5293513"/>
            <a:ext cx="40324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CN" sz="1600" dirty="0">
                <a:effectLst/>
                <a:latin typeface="Menlo" panose="020B0609030804020204" pitchFamily="49" charset="0"/>
              </a:rPr>
              <a:t>(!</a:t>
            </a:r>
            <a:r>
              <a:rPr lang="en" altLang="zh-CN" sz="16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inFile</a:t>
            </a:r>
            <a:r>
              <a:rPr lang="en" altLang="zh-CN" sz="1600" dirty="0" err="1">
                <a:effectLst/>
                <a:latin typeface="Menlo" panose="020B0609030804020204" pitchFamily="49" charset="0"/>
              </a:rPr>
              <a:t>.exists</a:t>
            </a:r>
            <a:r>
              <a:rPr lang="en" altLang="zh-CN" sz="1600" dirty="0"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en" altLang="zh-CN" sz="16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CN" sz="16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inFile</a:t>
            </a:r>
            <a:r>
              <a:rPr lang="en" altLang="zh-CN" sz="1600" dirty="0" err="1">
                <a:effectLst/>
                <a:latin typeface="Menlo" panose="020B0609030804020204" pitchFamily="49" charset="0"/>
              </a:rPr>
              <a:t>.createNewFile</a:t>
            </a:r>
            <a:r>
              <a:rPr lang="en" altLang="zh-CN" sz="1600" dirty="0"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	</a:t>
            </a:r>
            <a:r>
              <a:rPr lang="en-US" altLang="zh-CN" sz="1600" dirty="0">
                <a:latin typeface="Menlo" panose="020B0609030804020204" pitchFamily="49" charset="0"/>
              </a:rPr>
              <a:t>//</a:t>
            </a:r>
            <a:r>
              <a:rPr lang="zh-CN" altLang="en-US" sz="1600" dirty="0">
                <a:latin typeface="Menlo" panose="020B0609030804020204" pitchFamily="49" charset="0"/>
              </a:rPr>
              <a:t>输入数据；</a:t>
            </a:r>
            <a:endParaRPr lang="en" altLang="zh-CN" sz="1600" dirty="0">
              <a:effectLst/>
              <a:latin typeface="Menlo" panose="020B0609030804020204" pitchFamily="49" charset="0"/>
            </a:endParaRPr>
          </a:p>
          <a:p>
            <a:r>
              <a:rPr lang="en" altLang="zh-CN" sz="1600" dirty="0"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685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99120-380B-D346-95EE-2606F60E05FE}"/>
              </a:ext>
            </a:extLst>
          </p:cNvPr>
          <p:cNvSpPr/>
          <p:nvPr/>
        </p:nvSpPr>
        <p:spPr>
          <a:xfrm>
            <a:off x="1055440" y="4869160"/>
            <a:ext cx="3816424" cy="16078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24C1ADB-69BD-9742-BAF5-51DA7DC5F9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71864" y="3457239"/>
            <a:ext cx="2214283" cy="22158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745A464-B50F-F048-B0B0-5343874F92A9}"/>
              </a:ext>
            </a:extLst>
          </p:cNvPr>
          <p:cNvSpPr txBox="1"/>
          <p:nvPr/>
        </p:nvSpPr>
        <p:spPr>
          <a:xfrm>
            <a:off x="7086147" y="2812286"/>
            <a:ext cx="426765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finally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中关闭文件流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不论前面读数据的过程中是否出现问题，最后都将去关闭流</a:t>
            </a:r>
          </a:p>
        </p:txBody>
      </p:sp>
    </p:spTree>
    <p:extLst>
      <p:ext uri="{BB962C8B-B14F-4D97-AF65-F5344CB8AC3E}">
        <p14:creationId xmlns:p14="http://schemas.microsoft.com/office/powerpoint/2010/main" val="2619825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425F85-D77A-5D4B-A745-DE3822C2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65717"/>
            <a:ext cx="6182804" cy="4215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01678C-D283-B244-ACD3-AC138ED30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34642"/>
            <a:ext cx="2784348" cy="318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8970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9D325F-6438-CB44-AECB-FD793FF5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5717"/>
            <a:ext cx="4896544" cy="6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53E2C1-25F5-384A-9A28-8F013CA597DA}"/>
              </a:ext>
            </a:extLst>
          </p:cNvPr>
          <p:cNvSpPr txBox="1"/>
          <p:nvPr/>
        </p:nvSpPr>
        <p:spPr>
          <a:xfrm>
            <a:off x="5951984" y="33265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try-catch-finally</a:t>
            </a:r>
            <a:endParaRPr kumimoji="1" lang="zh-CN" altLang="en-US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8425F85-D77A-5D4B-A745-DE3822C2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65717"/>
            <a:ext cx="6182804" cy="4215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01678C-D283-B244-ACD3-AC138ED30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1834642"/>
            <a:ext cx="2784348" cy="3188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4BDA57-DDC8-C945-9F18-47075B8B0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60" y="3215826"/>
            <a:ext cx="3816052" cy="3607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26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868A5D-CC27-564B-87AA-7AB70244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84784"/>
            <a:ext cx="6552728" cy="3628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683F14-A355-9046-9FD9-E1E1AEA26515}"/>
              </a:ext>
            </a:extLst>
          </p:cNvPr>
          <p:cNvSpPr txBox="1"/>
          <p:nvPr/>
        </p:nvSpPr>
        <p:spPr>
          <a:xfrm>
            <a:off x="7680176" y="18448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异常处理：继续抛出 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throws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EFD8D6-44E6-0246-8882-FD46B6F73C7B}"/>
              </a:ext>
            </a:extLst>
          </p:cNvPr>
          <p:cNvSpPr txBox="1"/>
          <p:nvPr/>
        </p:nvSpPr>
        <p:spPr>
          <a:xfrm>
            <a:off x="7248128" y="270892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考试时：按照</a:t>
            </a:r>
            <a:r>
              <a:rPr kumimoji="1" lang="en-US" altLang="zh-CN" dirty="0"/>
              <a:t>try-catch-finally</a:t>
            </a:r>
            <a:r>
              <a:rPr kumimoji="1" lang="zh-CN" altLang="en-US" dirty="0"/>
              <a:t>处理作为标准</a:t>
            </a:r>
          </a:p>
        </p:txBody>
      </p:sp>
    </p:spTree>
    <p:extLst>
      <p:ext uri="{BB962C8B-B14F-4D97-AF65-F5344CB8AC3E}">
        <p14:creationId xmlns:p14="http://schemas.microsoft.com/office/powerpoint/2010/main" val="644959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683F14-A355-9046-9FD9-E1E1AEA26515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以字节流读取数据，屏幕输出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5A9103-C4A5-804F-9DCF-AAEFAC79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772816"/>
            <a:ext cx="7443440" cy="397222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3E6C9F-94AD-774B-A1FE-E808DF74665B}"/>
              </a:ext>
            </a:extLst>
          </p:cNvPr>
          <p:cNvSpPr txBox="1"/>
          <p:nvPr/>
        </p:nvSpPr>
        <p:spPr>
          <a:xfrm>
            <a:off x="7968208" y="2060848"/>
            <a:ext cx="3672408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input.txt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UTF-8</a:t>
            </a:r>
            <a:r>
              <a:rPr kumimoji="1" lang="zh-CN" altLang="en-US" dirty="0"/>
              <a:t>编码的文件；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input-</a:t>
            </a:r>
            <a:r>
              <a:rPr kumimoji="1" lang="en-US" altLang="zh-CN" dirty="0" err="1"/>
              <a:t>GBK.txt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GBK</a:t>
            </a:r>
            <a:r>
              <a:rPr kumimoji="1" lang="zh-CN" altLang="en-US" dirty="0"/>
              <a:t>编码的文件；</a:t>
            </a:r>
          </a:p>
        </p:txBody>
      </p:sp>
    </p:spTree>
    <p:extLst>
      <p:ext uri="{BB962C8B-B14F-4D97-AF65-F5344CB8AC3E}">
        <p14:creationId xmlns:p14="http://schemas.microsoft.com/office/powerpoint/2010/main" val="562906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683F14-A355-9046-9FD9-E1E1AEA26515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以字节流读取数据，屏幕输出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F1E15-8FF5-EA41-A658-CDBB94EE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4" y="54951"/>
            <a:ext cx="5270412" cy="674809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7A95F0-1A93-F548-A09B-56E506A19D00}"/>
              </a:ext>
            </a:extLst>
          </p:cNvPr>
          <p:cNvSpPr txBox="1"/>
          <p:nvPr/>
        </p:nvSpPr>
        <p:spPr>
          <a:xfrm>
            <a:off x="5862200" y="1844824"/>
            <a:ext cx="5922431" cy="27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Step1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字节流读取 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input.txt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中的所有字节，存入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Step2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编码解析成字符串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Step3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GBK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编码解析成字符串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</a:t>
            </a:r>
          </a:p>
          <a:p>
            <a:pPr>
              <a:lnSpc>
                <a:spcPct val="150000"/>
              </a:lnSpc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Step4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字节流读取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input-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GBK.txt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中的所有字节，存入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Step5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UTF-8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编码解析成字符串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Step6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data[]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按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GBK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编码解析成字符串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str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634DED7-3E53-DC4F-A884-9A44C8F18DF8}"/>
              </a:ext>
            </a:extLst>
          </p:cNvPr>
          <p:cNvSpPr txBox="1"/>
          <p:nvPr/>
        </p:nvSpPr>
        <p:spPr>
          <a:xfrm>
            <a:off x="6407570" y="5259623"/>
            <a:ext cx="472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如何对字节流读取的字节进行解析很重要</a:t>
            </a:r>
          </a:p>
        </p:txBody>
      </p:sp>
    </p:spTree>
    <p:extLst>
      <p:ext uri="{BB962C8B-B14F-4D97-AF65-F5344CB8AC3E}">
        <p14:creationId xmlns:p14="http://schemas.microsoft.com/office/powerpoint/2010/main" val="3833798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9959EC0-9D39-CC44-BAD6-37DB16A06B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683F14-A355-9046-9FD9-E1E1AEA26515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以字节流读取数据，屏幕输出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F1E15-8FF5-EA41-A658-CDBB94EE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4" y="54951"/>
            <a:ext cx="5270412" cy="674809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D908B0-E3F9-6242-B69B-0D2C12EA9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478096"/>
            <a:ext cx="3349633" cy="524337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3BBE568-8074-9F45-81A7-37EC7D9BEBE8}"/>
              </a:ext>
            </a:extLst>
          </p:cNvPr>
          <p:cNvSpPr/>
          <p:nvPr/>
        </p:nvSpPr>
        <p:spPr>
          <a:xfrm>
            <a:off x="476981" y="2564904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F58F4F9-6867-FC4C-B6A4-BF2576BACEF8}"/>
              </a:ext>
            </a:extLst>
          </p:cNvPr>
          <p:cNvCxnSpPr>
            <a:stCxn id="10" idx="3"/>
          </p:cNvCxnSpPr>
          <p:nvPr/>
        </p:nvCxnSpPr>
        <p:spPr>
          <a:xfrm flipV="1">
            <a:off x="4293405" y="2564904"/>
            <a:ext cx="2882715" cy="22153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B4DD613-F5FF-0D41-95C3-29428B35AD23}"/>
              </a:ext>
            </a:extLst>
          </p:cNvPr>
          <p:cNvSpPr/>
          <p:nvPr/>
        </p:nvSpPr>
        <p:spPr>
          <a:xfrm>
            <a:off x="476981" y="3164684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8B9217D-D9FB-8D4B-A31E-9BEA5DC6186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293405" y="3386219"/>
            <a:ext cx="2882715" cy="37824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1FD5F2D-E003-B746-80A7-0FAAD2CC38BC}"/>
              </a:ext>
            </a:extLst>
          </p:cNvPr>
          <p:cNvSpPr/>
          <p:nvPr/>
        </p:nvSpPr>
        <p:spPr>
          <a:xfrm>
            <a:off x="476981" y="5571077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C38B3F-1B67-4B44-83F9-4587833538EC}"/>
              </a:ext>
            </a:extLst>
          </p:cNvPr>
          <p:cNvSpPr/>
          <p:nvPr/>
        </p:nvSpPr>
        <p:spPr>
          <a:xfrm>
            <a:off x="476981" y="6170857"/>
            <a:ext cx="3816424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81442E6-0D67-E644-A690-F6464C16520A}"/>
              </a:ext>
            </a:extLst>
          </p:cNvPr>
          <p:cNvCxnSpPr>
            <a:cxnSpLocks/>
          </p:cNvCxnSpPr>
          <p:nvPr/>
        </p:nvCxnSpPr>
        <p:spPr>
          <a:xfrm flipV="1">
            <a:off x="4293405" y="4971297"/>
            <a:ext cx="2882715" cy="8339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A215619-6477-3F40-9C69-519E8A60B9E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293405" y="6356350"/>
            <a:ext cx="2882715" cy="360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2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1665" y="1444714"/>
            <a:ext cx="324935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读写数据的一般流程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2999656" y="1975768"/>
            <a:ext cx="6264696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ea typeface="微软雅黑" pitchFamily="34" charset="-122"/>
              </a:rPr>
              <a:t>读</a:t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ea typeface="微软雅黑" pitchFamily="34" charset="-122"/>
              </a:rPr>
              <a:t>(Reading)</a:t>
            </a:r>
          </a:p>
          <a:p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open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a stream                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打开</a:t>
            </a:r>
            <a:r>
              <a:rPr lang="zh-CN" altLang="en-US" sz="24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输入流</a:t>
            </a:r>
          </a:p>
          <a:p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while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more information{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判断</a:t>
            </a: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read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information	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读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}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close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the stream            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关闭流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0070C0"/>
                </a:solidFill>
                <a:latin typeface="Calibri" pitchFamily="34" charset="0"/>
                <a:ea typeface="微软雅黑" pitchFamily="34" charset="-122"/>
              </a:rPr>
              <a:t>写</a:t>
            </a:r>
            <a:r>
              <a:rPr lang="en-US" altLang="zh-CN" sz="2400" dirty="0">
                <a:solidFill>
                  <a:srgbClr val="0070C0"/>
                </a:solidFill>
                <a:latin typeface="Calibri" pitchFamily="34" charset="0"/>
                <a:ea typeface="微软雅黑" pitchFamily="34" charset="-122"/>
              </a:rPr>
              <a:t>(Writing)</a:t>
            </a:r>
          </a:p>
          <a:p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open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a stream                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打开</a:t>
            </a:r>
            <a:r>
              <a:rPr lang="zh-CN" altLang="en-US" sz="24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输出流</a:t>
            </a:r>
          </a:p>
          <a:p>
            <a:r>
              <a:rPr lang="en-US" altLang="zh-CN" sz="2400" b="1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while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more information{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判断</a:t>
            </a: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write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information       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写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}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close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 the stream            	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关闭流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0257B19-D69A-AA4D-8E45-8526C54478C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691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26958" y="2324432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FileReader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File file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4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400" i="1" dirty="0">
              <a:solidFill>
                <a:schemeClr val="accent2"/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FileReader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String </a:t>
            </a:r>
            <a:r>
              <a:rPr lang="en-US" altLang="zh-CN" sz="2400" b="1" dirty="0" err="1">
                <a:solidFill>
                  <a:srgbClr val="C00000"/>
                </a:solidFill>
              </a:rPr>
              <a:t>fileName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400" i="1" dirty="0" err="1">
                <a:solidFill>
                  <a:schemeClr val="accent2"/>
                </a:solidFill>
              </a:rPr>
              <a:t>FileNotFoundException</a:t>
            </a:r>
            <a:endParaRPr lang="en-US" altLang="zh-CN" sz="2400" i="1" dirty="0">
              <a:solidFill>
                <a:schemeClr val="accent2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98966" y="1743200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输入字符流构造方法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5520" y="4442281"/>
            <a:ext cx="92890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File file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IOException</a:t>
            </a:r>
            <a:endParaRPr lang="en-US" altLang="zh-CN" sz="2000" i="1" dirty="0">
              <a:solidFill>
                <a:schemeClr val="accent2"/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File </a:t>
            </a:r>
            <a:r>
              <a:rPr lang="en-US" altLang="zh-CN" sz="2000" b="1" dirty="0" err="1">
                <a:solidFill>
                  <a:srgbClr val="C00000"/>
                </a:solidFill>
              </a:rPr>
              <a:t>file</a:t>
            </a:r>
            <a:r>
              <a:rPr lang="en-US" altLang="zh-CN" sz="2000" b="1" dirty="0">
                <a:solidFill>
                  <a:srgbClr val="C00000"/>
                </a:solidFill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</a:rPr>
              <a:t>boolean</a:t>
            </a:r>
            <a:r>
              <a:rPr lang="en-US" altLang="zh-CN" sz="2000" b="1" dirty="0">
                <a:solidFill>
                  <a:srgbClr val="C00000"/>
                </a:solidFill>
              </a:rPr>
              <a:t> append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IOException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String </a:t>
            </a:r>
            <a:r>
              <a:rPr lang="en-US" altLang="zh-CN" sz="2000" b="1" dirty="0" err="1">
                <a:solidFill>
                  <a:srgbClr val="C00000"/>
                </a:solidFill>
              </a:rPr>
              <a:t>fileName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IOException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0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String </a:t>
            </a:r>
            <a:r>
              <a:rPr lang="en-US" altLang="zh-CN" sz="2000" b="1" dirty="0" err="1">
                <a:solidFill>
                  <a:srgbClr val="C00000"/>
                </a:solidFill>
              </a:rPr>
              <a:t>fileName</a:t>
            </a:r>
            <a:r>
              <a:rPr lang="en-US" altLang="zh-CN" sz="2000" b="1" dirty="0">
                <a:solidFill>
                  <a:srgbClr val="C00000"/>
                </a:solidFill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</a:rPr>
              <a:t>boolean</a:t>
            </a:r>
            <a:r>
              <a:rPr lang="en-US" altLang="zh-CN" sz="2000" b="1" dirty="0">
                <a:solidFill>
                  <a:srgbClr val="C00000"/>
                </a:solidFill>
              </a:rPr>
              <a:t> append</a:t>
            </a:r>
            <a:r>
              <a:rPr lang="en-US" altLang="zh-CN" sz="2000" dirty="0">
                <a:solidFill>
                  <a:srgbClr val="C00000"/>
                </a:solidFill>
              </a:rPr>
              <a:t>)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throws </a:t>
            </a:r>
            <a:r>
              <a:rPr lang="en-US" altLang="zh-CN" sz="2000" i="1" dirty="0" err="1">
                <a:solidFill>
                  <a:schemeClr val="accent2"/>
                </a:solidFill>
              </a:rPr>
              <a:t>IOException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47528" y="3861049"/>
            <a:ext cx="338437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输出字符流构造方法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263662" y="1882408"/>
            <a:ext cx="1113692" cy="468923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20036" y="1628800"/>
            <a:ext cx="277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对象作为参数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354" y="3295785"/>
            <a:ext cx="346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以文件“路径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作为参数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5322278" y="3101608"/>
            <a:ext cx="1055077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27748" y="608369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是否追加写入文件</a:t>
            </a:r>
          </a:p>
        </p:txBody>
      </p:sp>
      <p:sp>
        <p:nvSpPr>
          <p:cNvPr id="15" name="任意多边形 14"/>
          <p:cNvSpPr/>
          <p:nvPr/>
        </p:nvSpPr>
        <p:spPr>
          <a:xfrm flipH="1">
            <a:off x="5735960" y="5673386"/>
            <a:ext cx="792088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862C9603-E371-674F-932C-01CC9B1D9A1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9176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61166" y="2066965"/>
            <a:ext cx="84553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public static void main(String[]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{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>
                <a:solidFill>
                  <a:schemeClr val="accent2"/>
                </a:solidFill>
              </a:rPr>
              <a:t>File </a:t>
            </a:r>
            <a:r>
              <a:rPr lang="en-US" altLang="zh-CN" sz="2400" dirty="0" err="1">
                <a:solidFill>
                  <a:schemeClr val="accent2"/>
                </a:solidFill>
              </a:rPr>
              <a:t>inputFile</a:t>
            </a:r>
            <a:r>
              <a:rPr lang="en-US" altLang="zh-CN" sz="2400" dirty="0">
                <a:solidFill>
                  <a:schemeClr val="accent2"/>
                </a:solidFill>
              </a:rPr>
              <a:t>   	 = 	new File(“</a:t>
            </a:r>
            <a:r>
              <a:rPr lang="en-US" altLang="zh-CN" sz="2400" dirty="0" err="1">
                <a:solidFill>
                  <a:schemeClr val="accent2"/>
                </a:solidFill>
              </a:rPr>
              <a:t>input.txt</a:t>
            </a:r>
            <a:r>
              <a:rPr lang="en-US" altLang="zh-CN" sz="2400" dirty="0">
                <a:solidFill>
                  <a:schemeClr val="accent2"/>
                </a:solidFill>
              </a:rPr>
              <a:t>");</a:t>
            </a:r>
          </a:p>
          <a:p>
            <a:r>
              <a:rPr lang="en-US" altLang="zh-CN" sz="2400" dirty="0">
                <a:solidFill>
                  <a:schemeClr val="accent2"/>
                </a:solidFill>
              </a:rPr>
              <a:t>        File </a:t>
            </a:r>
            <a:r>
              <a:rPr lang="en-US" altLang="zh-CN" sz="2400" dirty="0" err="1">
                <a:solidFill>
                  <a:schemeClr val="accent2"/>
                </a:solidFill>
              </a:rPr>
              <a:t>outputFile</a:t>
            </a:r>
            <a:r>
              <a:rPr lang="en-US" altLang="zh-CN" sz="2400" dirty="0">
                <a:solidFill>
                  <a:schemeClr val="accent2"/>
                </a:solidFill>
              </a:rPr>
              <a:t> 	 = 	new File(“</a:t>
            </a:r>
            <a:r>
              <a:rPr lang="en-US" altLang="zh-CN" sz="2400" dirty="0" err="1">
                <a:solidFill>
                  <a:schemeClr val="accent2"/>
                </a:solidFill>
              </a:rPr>
              <a:t>output.txt</a:t>
            </a:r>
            <a:r>
              <a:rPr lang="en-US" altLang="zh-CN" sz="2400" dirty="0">
                <a:solidFill>
                  <a:schemeClr val="accent2"/>
                </a:solidFill>
              </a:rPr>
              <a:t>");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 err="1">
                <a:solidFill>
                  <a:schemeClr val="accent1"/>
                </a:solidFill>
              </a:rPr>
              <a:t>FileReader</a:t>
            </a:r>
            <a:r>
              <a:rPr lang="en-US" altLang="zh-CN" sz="2400" dirty="0">
                <a:solidFill>
                  <a:schemeClr val="accent1"/>
                </a:solidFill>
              </a:rPr>
              <a:t> in   	 = 	new </a:t>
            </a:r>
            <a:r>
              <a:rPr lang="en-US" altLang="zh-CN" sz="2400" dirty="0" err="1">
                <a:solidFill>
                  <a:schemeClr val="accent1"/>
                </a:solidFill>
              </a:rPr>
              <a:t>FileReader</a:t>
            </a:r>
            <a:r>
              <a:rPr lang="en-US" altLang="zh-CN" sz="2400" dirty="0">
                <a:solidFill>
                  <a:schemeClr val="accent1"/>
                </a:solidFill>
              </a:rPr>
              <a:t>(</a:t>
            </a:r>
            <a:r>
              <a:rPr lang="en-US" altLang="zh-CN" sz="2400" dirty="0" err="1">
                <a:solidFill>
                  <a:schemeClr val="accent1"/>
                </a:solidFill>
              </a:rPr>
              <a:t>inputFile</a:t>
            </a:r>
            <a:r>
              <a:rPr lang="en-US" altLang="zh-CN" sz="24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accent1"/>
                </a:solidFill>
              </a:rPr>
              <a:t>        </a:t>
            </a:r>
            <a:r>
              <a:rPr lang="en-US" altLang="zh-CN" sz="24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400" dirty="0">
                <a:solidFill>
                  <a:schemeClr val="accent1"/>
                </a:solidFill>
              </a:rPr>
              <a:t> out  	 = 	new </a:t>
            </a:r>
            <a:r>
              <a:rPr lang="en-US" altLang="zh-CN" sz="2400" dirty="0" err="1">
                <a:solidFill>
                  <a:schemeClr val="accent1"/>
                </a:solidFill>
              </a:rPr>
              <a:t>FileWriter</a:t>
            </a:r>
            <a:r>
              <a:rPr lang="en-US" altLang="zh-CN" sz="2400" dirty="0">
                <a:solidFill>
                  <a:schemeClr val="accent1"/>
                </a:solidFill>
              </a:rPr>
              <a:t>(</a:t>
            </a:r>
            <a:r>
              <a:rPr lang="en-US" altLang="zh-CN" sz="2400" dirty="0" err="1">
                <a:solidFill>
                  <a:schemeClr val="accent1"/>
                </a:solidFill>
              </a:rPr>
              <a:t>outputFile</a:t>
            </a:r>
            <a:r>
              <a:rPr lang="en-US" altLang="zh-CN" sz="2400" dirty="0">
                <a:solidFill>
                  <a:schemeClr val="accent1"/>
                </a:solidFill>
              </a:rPr>
              <a:t>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while ((c = </a:t>
            </a:r>
            <a:r>
              <a:rPr lang="en-US" altLang="zh-CN" sz="2400" dirty="0" err="1">
                <a:solidFill>
                  <a:srgbClr val="C00000"/>
                </a:solidFill>
              </a:rPr>
              <a:t>in.read</a:t>
            </a:r>
            <a:r>
              <a:rPr lang="en-US" altLang="zh-CN" sz="2400" dirty="0">
                <a:solidFill>
                  <a:srgbClr val="C00000"/>
                </a:solidFill>
              </a:rPr>
              <a:t>()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!= -1)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altLang="zh-CN" sz="2400" dirty="0" err="1">
                <a:solidFill>
                  <a:srgbClr val="C00000"/>
                </a:solidFill>
              </a:rPr>
              <a:t>out.write</a:t>
            </a:r>
            <a:r>
              <a:rPr lang="en-US" altLang="zh-CN" sz="2400" dirty="0">
                <a:solidFill>
                  <a:srgbClr val="C00000"/>
                </a:solidFill>
              </a:rPr>
              <a:t>(c);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 err="1">
                <a:solidFill>
                  <a:schemeClr val="accent6"/>
                </a:solidFill>
              </a:rPr>
              <a:t>in.close</a:t>
            </a:r>
            <a:r>
              <a:rPr lang="en-US" altLang="zh-CN" sz="2400" dirty="0">
                <a:solidFill>
                  <a:schemeClr val="accent6"/>
                </a:solidFill>
              </a:rPr>
              <a:t>();</a:t>
            </a:r>
          </a:p>
          <a:p>
            <a:r>
              <a:rPr lang="en-US" altLang="zh-CN" sz="2400" dirty="0">
                <a:solidFill>
                  <a:schemeClr val="accent6"/>
                </a:solidFill>
              </a:rPr>
              <a:t>        </a:t>
            </a:r>
            <a:r>
              <a:rPr lang="en-US" altLang="zh-CN" sz="2400" dirty="0" err="1">
                <a:solidFill>
                  <a:schemeClr val="accent6"/>
                </a:solidFill>
              </a:rPr>
              <a:t>out.close</a:t>
            </a:r>
            <a:r>
              <a:rPr lang="en-US" altLang="zh-CN" sz="2400" dirty="0">
                <a:solidFill>
                  <a:schemeClr val="accent6"/>
                </a:solidFill>
              </a:rPr>
              <a:t>();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}</a:t>
            </a:r>
          </a:p>
        </p:txBody>
      </p:sp>
      <p:sp>
        <p:nvSpPr>
          <p:cNvPr id="20" name="矩形 19"/>
          <p:cNvSpPr/>
          <p:nvPr/>
        </p:nvSpPr>
        <p:spPr>
          <a:xfrm>
            <a:off x="2063552" y="1340768"/>
            <a:ext cx="412527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Example2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字符流文件拷贝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B408E55-9B87-2644-A213-25D1DD1BA5B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813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F5C8B03-4B49-6C46-8914-8BF83A9FE90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89804-9948-BF43-8564-EA7CAFD1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41046"/>
            <a:ext cx="5156779" cy="658042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22CADD-B124-DE4B-AB6D-59DA0FF315C2}"/>
              </a:ext>
            </a:extLst>
          </p:cNvPr>
          <p:cNvSpPr/>
          <p:nvPr/>
        </p:nvSpPr>
        <p:spPr>
          <a:xfrm>
            <a:off x="623392" y="620688"/>
            <a:ext cx="3960440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7329493-DB97-0B43-B7D7-5FF4935A78F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83832" y="842223"/>
            <a:ext cx="2520280" cy="403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F1F73-F1F6-1142-9B36-2E5EB9F793DB}"/>
              </a:ext>
            </a:extLst>
          </p:cNvPr>
          <p:cNvSpPr txBox="1"/>
          <p:nvPr/>
        </p:nvSpPr>
        <p:spPr>
          <a:xfrm>
            <a:off x="7104112" y="11586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创建文件对象</a:t>
            </a:r>
          </a:p>
        </p:txBody>
      </p:sp>
    </p:spTree>
    <p:extLst>
      <p:ext uri="{BB962C8B-B14F-4D97-AF65-F5344CB8AC3E}">
        <p14:creationId xmlns:p14="http://schemas.microsoft.com/office/powerpoint/2010/main" val="631223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F5C8B03-4B49-6C46-8914-8BF83A9FE90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89804-9948-BF43-8564-EA7CAFD1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41046"/>
            <a:ext cx="5156779" cy="658042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22CADD-B124-DE4B-AB6D-59DA0FF315C2}"/>
              </a:ext>
            </a:extLst>
          </p:cNvPr>
          <p:cNvSpPr/>
          <p:nvPr/>
        </p:nvSpPr>
        <p:spPr>
          <a:xfrm>
            <a:off x="623392" y="1113722"/>
            <a:ext cx="3960440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7329493-DB97-0B43-B7D7-5FF4935A78F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583832" y="1335257"/>
            <a:ext cx="2520280" cy="801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F1F73-F1F6-1142-9B36-2E5EB9F793DB}"/>
              </a:ext>
            </a:extLst>
          </p:cNvPr>
          <p:cNvSpPr txBox="1"/>
          <p:nvPr/>
        </p:nvSpPr>
        <p:spPr>
          <a:xfrm>
            <a:off x="7104112" y="115860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定义字文件流对象</a:t>
            </a:r>
          </a:p>
        </p:txBody>
      </p:sp>
    </p:spTree>
    <p:extLst>
      <p:ext uri="{BB962C8B-B14F-4D97-AF65-F5344CB8AC3E}">
        <p14:creationId xmlns:p14="http://schemas.microsoft.com/office/powerpoint/2010/main" val="2687529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F5C8B03-4B49-6C46-8914-8BF83A9FE90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89804-9948-BF43-8564-EA7CAFD17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41046"/>
            <a:ext cx="5156779" cy="658042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22CADD-B124-DE4B-AB6D-59DA0FF315C2}"/>
              </a:ext>
            </a:extLst>
          </p:cNvPr>
          <p:cNvSpPr/>
          <p:nvPr/>
        </p:nvSpPr>
        <p:spPr>
          <a:xfrm>
            <a:off x="911424" y="2276872"/>
            <a:ext cx="3672408" cy="11521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7329493-DB97-0B43-B7D7-5FF4935A78F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4583832" y="2358784"/>
            <a:ext cx="2520280" cy="4941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9F1F73-F1F6-1142-9B36-2E5EB9F793DB}"/>
              </a:ext>
            </a:extLst>
          </p:cNvPr>
          <p:cNvSpPr txBox="1"/>
          <p:nvPr/>
        </p:nvSpPr>
        <p:spPr>
          <a:xfrm>
            <a:off x="7104112" y="1713831"/>
            <a:ext cx="324036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创建文件流对象；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循环读取下一个字符直至结束；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写入每一个字符到文件；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D513B2-CB4B-394E-B487-5DA13455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80" y="3429000"/>
            <a:ext cx="6461224" cy="20768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FBBE9C-E224-7044-B487-CA60C7FFCD39}"/>
              </a:ext>
            </a:extLst>
          </p:cNvPr>
          <p:cNvSpPr/>
          <p:nvPr/>
        </p:nvSpPr>
        <p:spPr>
          <a:xfrm>
            <a:off x="6528048" y="3891347"/>
            <a:ext cx="5328592" cy="5457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98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51784" y="1916832"/>
            <a:ext cx="3744416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缓冲流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51584" y="3501008"/>
            <a:ext cx="3024336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字节流缓冲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BufferedInputStream</a:t>
            </a:r>
            <a:endParaRPr lang="en-US" altLang="zh-CN" sz="20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BufferedOutputStream</a:t>
            </a:r>
            <a:endParaRPr lang="zh-CN" altLang="en-US" sz="20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16080" y="3501008"/>
            <a:ext cx="3024336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字符流缓冲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BufferedReader</a:t>
            </a:r>
            <a:endParaRPr lang="en-US" altLang="zh-CN" sz="20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BufferedWriter</a:t>
            </a:r>
            <a:endParaRPr lang="zh-CN" altLang="en-US" sz="28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5" name="直接箭头连接符 14"/>
          <p:cNvCxnSpPr>
            <a:stCxn id="11" idx="2"/>
            <a:endCxn id="13" idx="0"/>
          </p:cNvCxnSpPr>
          <p:nvPr/>
        </p:nvCxnSpPr>
        <p:spPr>
          <a:xfrm flipH="1">
            <a:off x="3863752" y="2440052"/>
            <a:ext cx="2160240" cy="10609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2"/>
            <a:endCxn id="14" idx="0"/>
          </p:cNvCxnSpPr>
          <p:nvPr/>
        </p:nvCxnSpPr>
        <p:spPr>
          <a:xfrm>
            <a:off x="6023992" y="2440052"/>
            <a:ext cx="2304256" cy="10609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2">
            <a:extLst>
              <a:ext uri="{FF2B5EF4-FFF2-40B4-BE49-F238E27FC236}">
                <a16:creationId xmlns:a16="http://schemas.microsoft.com/office/drawing/2014/main" id="{F3CB371B-8271-4B41-989E-E0E00744C05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658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726958" y="2324432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BufferedInputStream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InputStream</a:t>
            </a:r>
            <a:r>
              <a:rPr lang="en-US" altLang="zh-CN" sz="2400" b="1" dirty="0">
                <a:solidFill>
                  <a:srgbClr val="C00000"/>
                </a:solidFill>
              </a:rPr>
              <a:t> in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      8192 bytes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8k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BufferedInputStream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InputStream</a:t>
            </a:r>
            <a:r>
              <a:rPr lang="en-US" altLang="zh-CN" sz="2400" b="1" dirty="0">
                <a:solidFill>
                  <a:srgbClr val="C00000"/>
                </a:solidFill>
              </a:rPr>
              <a:t> in, </a:t>
            </a:r>
            <a:r>
              <a:rPr lang="en-US" altLang="zh-CN" sz="2400" b="1" dirty="0" err="1">
                <a:solidFill>
                  <a:srgbClr val="C00000"/>
                </a:solidFill>
              </a:rPr>
              <a:t>int</a:t>
            </a:r>
            <a:r>
              <a:rPr lang="en-US" altLang="zh-CN" sz="2400" b="1" dirty="0">
                <a:solidFill>
                  <a:srgbClr val="C00000"/>
                </a:solidFill>
              </a:rPr>
              <a:t> size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1798966" y="1743199"/>
            <a:ext cx="364896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缓冲输入字节流构造方法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5520" y="4830251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BufferedOutputStream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OutputStream</a:t>
            </a:r>
            <a:r>
              <a:rPr lang="en-US" altLang="zh-CN" sz="2400" b="1" dirty="0">
                <a:solidFill>
                  <a:srgbClr val="C00000"/>
                </a:solidFill>
              </a:rPr>
              <a:t> out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 	      8192 bytes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8k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BufferedOutputStream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OutputStream</a:t>
            </a:r>
            <a:r>
              <a:rPr lang="en-US" altLang="zh-CN" sz="2400" b="1" dirty="0">
                <a:solidFill>
                  <a:srgbClr val="C00000"/>
                </a:solidFill>
              </a:rPr>
              <a:t> out, </a:t>
            </a:r>
            <a:r>
              <a:rPr lang="en-US" altLang="zh-CN" sz="2400" b="1" dirty="0" err="1">
                <a:solidFill>
                  <a:srgbClr val="C00000"/>
                </a:solidFill>
              </a:rPr>
              <a:t>int</a:t>
            </a:r>
            <a:r>
              <a:rPr lang="en-US" altLang="zh-CN" sz="2400" b="1" dirty="0">
                <a:solidFill>
                  <a:srgbClr val="C00000"/>
                </a:solidFill>
              </a:rPr>
              <a:t> size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1847528" y="4249018"/>
            <a:ext cx="3384376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缓冲输出字节流构造方法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918412" y="1882408"/>
            <a:ext cx="1113692" cy="468923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96100" y="1628800"/>
            <a:ext cx="277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对字节流进行封装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19736" y="3295785"/>
            <a:ext cx="346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指定的缓冲区大小</a:t>
            </a:r>
          </a:p>
        </p:txBody>
      </p:sp>
      <p:sp>
        <p:nvSpPr>
          <p:cNvPr id="9" name="任意多边形 8"/>
          <p:cNvSpPr/>
          <p:nvPr/>
        </p:nvSpPr>
        <p:spPr>
          <a:xfrm flipH="1">
            <a:off x="7157756" y="3101608"/>
            <a:ext cx="882461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30E17F8-B89A-BB42-B339-63372B2DA9F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623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248128" y="2803794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BufferedInputStream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包装其他数据流以优化该数据流效率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E886134-6A94-C540-BFA9-353F5723AE1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F9F2B-3FE6-F24F-A670-230F519A5FA4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以字节缓冲流读取数据，屏幕输出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95AAC04-47B7-AF42-8B86-8B8AFF6D7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5" y="273050"/>
            <a:ext cx="5600700" cy="6083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69EC20-8B8A-2441-BD6F-F27CB9DE61EF}"/>
              </a:ext>
            </a:extLst>
          </p:cNvPr>
          <p:cNvSpPr/>
          <p:nvPr/>
        </p:nvSpPr>
        <p:spPr>
          <a:xfrm>
            <a:off x="1487488" y="4581128"/>
            <a:ext cx="1728192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87A295D-45FC-214B-B20F-6DE26B15A875}"/>
              </a:ext>
            </a:extLst>
          </p:cNvPr>
          <p:cNvCxnSpPr>
            <a:stCxn id="15" idx="3"/>
          </p:cNvCxnSpPr>
          <p:nvPr/>
        </p:nvCxnSpPr>
        <p:spPr>
          <a:xfrm flipV="1">
            <a:off x="3215680" y="4797152"/>
            <a:ext cx="4032448" cy="551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7044B65-B15E-6C45-A607-4D7C39C75795}"/>
              </a:ext>
            </a:extLst>
          </p:cNvPr>
          <p:cNvSpPr txBox="1"/>
          <p:nvPr/>
        </p:nvSpPr>
        <p:spPr>
          <a:xfrm>
            <a:off x="7309272" y="459963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由外向内依次关闭流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3A1281-D2CC-8B45-8FF1-54DF0AB2C288}"/>
              </a:ext>
            </a:extLst>
          </p:cNvPr>
          <p:cNvSpPr/>
          <p:nvPr/>
        </p:nvSpPr>
        <p:spPr>
          <a:xfrm>
            <a:off x="1199456" y="2146006"/>
            <a:ext cx="4248472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11E5A9-AC29-7F42-8958-6AB4F908BAC4}"/>
              </a:ext>
            </a:extLst>
          </p:cNvPr>
          <p:cNvSpPr txBox="1"/>
          <p:nvPr/>
        </p:nvSpPr>
        <p:spPr>
          <a:xfrm>
            <a:off x="7248128" y="139273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对所有字节按指定编码进行解析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9D94922-84F3-9E4B-B85B-DFF79F91E91D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5447928" y="1577397"/>
            <a:ext cx="1800200" cy="79014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57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26958" y="2324432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BufferedReader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Reader in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  	8192 bytes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BufferedReader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Reader in, int size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0" name="矩形 19"/>
          <p:cNvSpPr/>
          <p:nvPr/>
        </p:nvSpPr>
        <p:spPr>
          <a:xfrm>
            <a:off x="1798966" y="1743199"/>
            <a:ext cx="3648962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缓冲输入字符流构造方法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75520" y="4442281"/>
            <a:ext cx="92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BufferedWriter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Writer out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 	8192 byte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accent1"/>
                </a:solidFill>
              </a:rPr>
              <a:t>BufferedWriter</a:t>
            </a:r>
            <a:r>
              <a:rPr lang="en-US" altLang="zh-CN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</a:rPr>
              <a:t>Writer out, int size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1847528" y="3861048"/>
            <a:ext cx="3384376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缓冲输出字符流构造方法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918412" y="1882408"/>
            <a:ext cx="1113692" cy="468923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96100" y="1628800"/>
            <a:ext cx="277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对字符流进行封装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9442" y="3295785"/>
            <a:ext cx="3463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指定的缓冲区大小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6420036" y="3101608"/>
            <a:ext cx="737719" cy="410307"/>
          </a:xfrm>
          <a:custGeom>
            <a:avLst/>
            <a:gdLst>
              <a:gd name="connsiteX0" fmla="*/ 0 w 1113692"/>
              <a:gd name="connsiteY0" fmla="*/ 0 h 410307"/>
              <a:gd name="connsiteX1" fmla="*/ 257908 w 1113692"/>
              <a:gd name="connsiteY1" fmla="*/ 187569 h 410307"/>
              <a:gd name="connsiteX2" fmla="*/ 679938 w 1113692"/>
              <a:gd name="connsiteY2" fmla="*/ 257907 h 410307"/>
              <a:gd name="connsiteX3" fmla="*/ 1113692 w 1113692"/>
              <a:gd name="connsiteY3" fmla="*/ 410307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10307">
                <a:moveTo>
                  <a:pt x="0" y="0"/>
                </a:moveTo>
                <a:cubicBezTo>
                  <a:pt x="72292" y="72292"/>
                  <a:pt x="144585" y="144585"/>
                  <a:pt x="257908" y="187569"/>
                </a:cubicBezTo>
                <a:cubicBezTo>
                  <a:pt x="371231" y="230553"/>
                  <a:pt x="537307" y="220784"/>
                  <a:pt x="679938" y="257907"/>
                </a:cubicBezTo>
                <a:cubicBezTo>
                  <a:pt x="822569" y="295030"/>
                  <a:pt x="968130" y="352668"/>
                  <a:pt x="1113692" y="410307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7EF6DA0-577C-B847-A516-67FEBF142CF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21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84707" y="4302148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BufferedReader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包装其他数据流以优化该数据流效率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54F499D-6651-2049-BDB0-6EF6141C266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032425-D1CC-F745-AA71-61189F750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0648"/>
            <a:ext cx="5588000" cy="595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8CDC51-CD39-EF40-938C-4C17BE324B73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以字符缓冲流读取数据，屏幕输出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3E88EE-5AC1-8345-9116-EE29D5E1F610}"/>
              </a:ext>
            </a:extLst>
          </p:cNvPr>
          <p:cNvSpPr/>
          <p:nvPr/>
        </p:nvSpPr>
        <p:spPr>
          <a:xfrm>
            <a:off x="1570912" y="4378101"/>
            <a:ext cx="1728192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6B0642-69CB-174E-B70F-33EE38862B1C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299104" y="4599636"/>
            <a:ext cx="4010168" cy="11763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AD5D8C1-55AD-444F-A726-25EBA0A7FF90}"/>
              </a:ext>
            </a:extLst>
          </p:cNvPr>
          <p:cNvSpPr txBox="1"/>
          <p:nvPr/>
        </p:nvSpPr>
        <p:spPr>
          <a:xfrm>
            <a:off x="7309272" y="5591277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由外向内依次关闭流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C3F65F-880D-7D42-9A48-8AD2A2A23FA4}"/>
              </a:ext>
            </a:extLst>
          </p:cNvPr>
          <p:cNvSpPr/>
          <p:nvPr/>
        </p:nvSpPr>
        <p:spPr>
          <a:xfrm>
            <a:off x="1199456" y="2146006"/>
            <a:ext cx="4248472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5C83D9-BDC0-B34E-AADE-1D22B9A3F589}"/>
              </a:ext>
            </a:extLst>
          </p:cNvPr>
          <p:cNvSpPr txBox="1"/>
          <p:nvPr/>
        </p:nvSpPr>
        <p:spPr>
          <a:xfrm>
            <a:off x="7309272" y="1605277"/>
            <a:ext cx="440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读取整行，读到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null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则表示到达文件末尾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E404E1C-AC57-D440-80D7-41DD9608E58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447928" y="1789943"/>
            <a:ext cx="1861344" cy="5775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F2A10094-C611-5547-B9CF-F748E5B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68" y="2099722"/>
            <a:ext cx="4822056" cy="2056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9AD37AC-4B01-D44A-B6B8-252145FD2D79}"/>
              </a:ext>
            </a:extLst>
          </p:cNvPr>
          <p:cNvSpPr/>
          <p:nvPr/>
        </p:nvSpPr>
        <p:spPr>
          <a:xfrm>
            <a:off x="7752183" y="2797761"/>
            <a:ext cx="3680995" cy="4430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84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51784" y="1628800"/>
            <a:ext cx="3744416" cy="5232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数据流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输出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2351584" y="3212976"/>
            <a:ext cx="3024336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字节流</a:t>
            </a:r>
            <a:endParaRPr lang="en-US" altLang="zh-CN" sz="28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按字节依次读取</a:t>
            </a:r>
          </a:p>
        </p:txBody>
      </p:sp>
      <p:sp>
        <p:nvSpPr>
          <p:cNvPr id="14" name="矩形 13"/>
          <p:cNvSpPr/>
          <p:nvPr/>
        </p:nvSpPr>
        <p:spPr>
          <a:xfrm>
            <a:off x="6816080" y="3212976"/>
            <a:ext cx="3024336" cy="1296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字符流</a:t>
            </a:r>
            <a:endParaRPr lang="en-US" altLang="zh-CN" sz="2800" dirty="0">
              <a:solidFill>
                <a:srgbClr val="C00000"/>
              </a:solidFill>
              <a:latin typeface="Calibri" pitchFamily="34" charset="0"/>
              <a:ea typeface="微软雅黑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按字符依次读取（</a:t>
            </a:r>
            <a:r>
              <a:rPr lang="en-US" altLang="zh-CN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e.g.,</a:t>
            </a:r>
            <a:r>
              <a:rPr lang="zh-CN" altLang="en-US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utf-8</a:t>
            </a:r>
            <a:r>
              <a:rPr lang="zh-CN" altLang="en-US" sz="2400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）</a:t>
            </a:r>
          </a:p>
        </p:txBody>
      </p:sp>
      <p:cxnSp>
        <p:nvCxnSpPr>
          <p:cNvPr id="15" name="直接箭头连接符 14"/>
          <p:cNvCxnSpPr>
            <a:stCxn id="11" idx="2"/>
            <a:endCxn id="13" idx="0"/>
          </p:cNvCxnSpPr>
          <p:nvPr/>
        </p:nvCxnSpPr>
        <p:spPr>
          <a:xfrm flipH="1">
            <a:off x="3863752" y="2152020"/>
            <a:ext cx="2160240" cy="10609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2"/>
            <a:endCxn id="14" idx="0"/>
          </p:cNvCxnSpPr>
          <p:nvPr/>
        </p:nvCxnSpPr>
        <p:spPr>
          <a:xfrm>
            <a:off x="6023992" y="2152020"/>
            <a:ext cx="2304256" cy="10609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847528" y="4869160"/>
            <a:ext cx="8928991" cy="16561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  <a:buClr>
                <a:srgbClr val="3333CC"/>
              </a:buClr>
              <a:buSzPct val="60000"/>
              <a:defRPr/>
            </a:pP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“java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语言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”</a:t>
            </a:r>
          </a:p>
          <a:p>
            <a:pPr>
              <a:lnSpc>
                <a:spcPct val="90000"/>
              </a:lnSpc>
              <a:buClr>
                <a:srgbClr val="3333CC"/>
              </a:buClr>
              <a:buSzPct val="60000"/>
              <a:defRPr/>
            </a:pPr>
            <a:endParaRPr lang="en-US" altLang="zh-CN" sz="1000" kern="0" dirty="0">
              <a:solidFill>
                <a:schemeClr val="bg1">
                  <a:lumMod val="95000"/>
                </a:schemeClr>
              </a:solidFill>
              <a:latin typeface="Calibri" pitchFamily="34" charset="0"/>
              <a:ea typeface="微软雅黑" pitchFamily="34" charset="-122"/>
            </a:endParaRPr>
          </a:p>
          <a:p>
            <a:pPr>
              <a:lnSpc>
                <a:spcPct val="90000"/>
              </a:lnSpc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以字节流的方式读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: 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读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10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个字节（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utf-8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，两个汉字各三字节）</a:t>
            </a:r>
          </a:p>
          <a:p>
            <a:pPr>
              <a:lnSpc>
                <a:spcPct val="90000"/>
              </a:lnSpc>
              <a:buClr>
                <a:srgbClr val="3333CC"/>
              </a:buClr>
              <a:buSzPct val="60000"/>
              <a:defRPr/>
            </a:pP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以字符流的方式读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: 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读</a:t>
            </a:r>
            <a:r>
              <a:rPr lang="en-US" altLang="zh-CN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sz="2400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个字符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0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35560" y="154750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</a:rPr>
              <a:t>FileInputStream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fis</a:t>
            </a:r>
            <a:r>
              <a:rPr lang="en-US" altLang="zh-CN" sz="2400" dirty="0">
                <a:solidFill>
                  <a:schemeClr val="accent2"/>
                </a:solidFill>
              </a:rPr>
              <a:t>	=     new </a:t>
            </a:r>
            <a:r>
              <a:rPr lang="en-US" altLang="zh-CN" sz="2400" dirty="0" err="1">
                <a:solidFill>
                  <a:schemeClr val="accent2"/>
                </a:solidFill>
              </a:rPr>
              <a:t>FileInputStream</a:t>
            </a:r>
            <a:r>
              <a:rPr lang="en-US" altLang="zh-CN" sz="2400" dirty="0">
                <a:solidFill>
                  <a:schemeClr val="accent2"/>
                </a:solidFill>
              </a:rPr>
              <a:t>(filename);</a:t>
            </a:r>
            <a:endParaRPr lang="zh-CN" altLang="en-US" sz="2400" dirty="0"/>
          </a:p>
        </p:txBody>
      </p:sp>
      <p:sp>
        <p:nvSpPr>
          <p:cNvPr id="7" name="流程图: 磁盘 6"/>
          <p:cNvSpPr/>
          <p:nvPr/>
        </p:nvSpPr>
        <p:spPr>
          <a:xfrm>
            <a:off x="2279576" y="2420888"/>
            <a:ext cx="1008112" cy="864096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直接箭头连接符 8"/>
          <p:cNvCxnSpPr>
            <a:stCxn id="7" idx="4"/>
            <a:endCxn id="10" idx="1"/>
          </p:cNvCxnSpPr>
          <p:nvPr/>
        </p:nvCxnSpPr>
        <p:spPr>
          <a:xfrm>
            <a:off x="3287688" y="2852936"/>
            <a:ext cx="72008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07768" y="2564904"/>
            <a:ext cx="23762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FileInputStream</a:t>
            </a:r>
            <a:endParaRPr lang="zh-CN" altLang="en-US" sz="2400" dirty="0"/>
          </a:p>
        </p:txBody>
      </p:sp>
      <p:sp>
        <p:nvSpPr>
          <p:cNvPr id="18" name="流程图: 磁盘 17"/>
          <p:cNvSpPr/>
          <p:nvPr/>
        </p:nvSpPr>
        <p:spPr>
          <a:xfrm>
            <a:off x="2279576" y="4941168"/>
            <a:ext cx="1008112" cy="864096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直接箭头连接符 18"/>
          <p:cNvCxnSpPr>
            <a:stCxn id="18" idx="4"/>
            <a:endCxn id="21" idx="1"/>
          </p:cNvCxnSpPr>
          <p:nvPr/>
        </p:nvCxnSpPr>
        <p:spPr>
          <a:xfrm>
            <a:off x="3287688" y="5373216"/>
            <a:ext cx="72008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007768" y="5085184"/>
            <a:ext cx="2376264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FileInputStream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7104112" y="5085184"/>
            <a:ext cx="3024336" cy="5760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/>
              <a:t>BufferedInputStream</a:t>
            </a:r>
            <a:endParaRPr lang="zh-CN" altLang="en-US" sz="2400" dirty="0"/>
          </a:p>
        </p:txBody>
      </p:sp>
      <p:cxnSp>
        <p:nvCxnSpPr>
          <p:cNvPr id="23" name="直接箭头连接符 22"/>
          <p:cNvCxnSpPr>
            <a:stCxn id="21" idx="3"/>
            <a:endCxn id="22" idx="1"/>
          </p:cNvCxnSpPr>
          <p:nvPr/>
        </p:nvCxnSpPr>
        <p:spPr>
          <a:xfrm>
            <a:off x="6384032" y="5373216"/>
            <a:ext cx="72008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35560" y="3645025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</a:rPr>
              <a:t>FileInputStream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fis</a:t>
            </a:r>
            <a:r>
              <a:rPr lang="en-US" altLang="zh-CN" sz="2400" dirty="0">
                <a:solidFill>
                  <a:schemeClr val="accent2"/>
                </a:solidFill>
              </a:rPr>
              <a:t>	=     new </a:t>
            </a:r>
            <a:r>
              <a:rPr lang="en-US" altLang="zh-CN" sz="2400" dirty="0" err="1">
                <a:solidFill>
                  <a:schemeClr val="accent2"/>
                </a:solidFill>
              </a:rPr>
              <a:t>FileInputStream</a:t>
            </a:r>
            <a:r>
              <a:rPr lang="en-US" altLang="zh-CN" sz="2400" dirty="0">
                <a:solidFill>
                  <a:schemeClr val="accent2"/>
                </a:solidFill>
              </a:rPr>
              <a:t>(filename);</a:t>
            </a:r>
          </a:p>
          <a:p>
            <a:r>
              <a:rPr lang="en-US" altLang="zh-CN" sz="2400" dirty="0" err="1">
                <a:solidFill>
                  <a:schemeClr val="accent2"/>
                </a:solidFill>
              </a:rPr>
              <a:t>BufferedInputStream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bis</a:t>
            </a:r>
            <a:r>
              <a:rPr lang="en-US" altLang="zh-CN" sz="2400" dirty="0">
                <a:solidFill>
                  <a:schemeClr val="accent2"/>
                </a:solidFill>
              </a:rPr>
              <a:t> = new </a:t>
            </a:r>
            <a:r>
              <a:rPr lang="en-US" altLang="zh-CN" sz="2400" dirty="0" err="1">
                <a:solidFill>
                  <a:schemeClr val="accent2"/>
                </a:solidFill>
              </a:rPr>
              <a:t>BufferedInputStream</a:t>
            </a:r>
            <a:r>
              <a:rPr lang="en-US" altLang="zh-CN" sz="2400" dirty="0">
                <a:solidFill>
                  <a:schemeClr val="accent2"/>
                </a:solidFill>
              </a:rPr>
              <a:t>(</a:t>
            </a:r>
            <a:r>
              <a:rPr lang="en-US" altLang="zh-CN" sz="2400" dirty="0" err="1">
                <a:solidFill>
                  <a:schemeClr val="accent2"/>
                </a:solidFill>
              </a:rPr>
              <a:t>fis</a:t>
            </a:r>
            <a:r>
              <a:rPr lang="en-US" altLang="zh-CN" sz="2400" dirty="0">
                <a:solidFill>
                  <a:schemeClr val="accent2"/>
                </a:solidFill>
              </a:rPr>
              <a:t>);</a:t>
            </a:r>
            <a:endParaRPr lang="zh-CN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72064" y="2484451"/>
            <a:ext cx="3923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read() 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每次从磁盘读取一个字节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576" y="6197242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BufferedInputStream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read() 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每次从内存缓冲区中读一个字节</a:t>
            </a:r>
          </a:p>
        </p:txBody>
      </p:sp>
      <p:sp>
        <p:nvSpPr>
          <p:cNvPr id="26" name="矩形 25"/>
          <p:cNvSpPr/>
          <p:nvPr/>
        </p:nvSpPr>
        <p:spPr>
          <a:xfrm>
            <a:off x="3863752" y="4941168"/>
            <a:ext cx="6408712" cy="108012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663952" y="566124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72064" y="2852936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read(</a:t>
            </a:r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buf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) 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每次从磁盘读取一组字节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847528" y="3345708"/>
            <a:ext cx="8568952" cy="1451445"/>
            <a:chOff x="323528" y="3429000"/>
            <a:chExt cx="8568952" cy="1152128"/>
          </a:xfrm>
        </p:grpSpPr>
        <p:sp>
          <p:nvSpPr>
            <p:cNvPr id="29" name="矩形 28"/>
            <p:cNvSpPr/>
            <p:nvPr/>
          </p:nvSpPr>
          <p:spPr>
            <a:xfrm>
              <a:off x="323528" y="3429000"/>
              <a:ext cx="8568952" cy="11521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3528" y="3552765"/>
              <a:ext cx="8568952" cy="9527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BufferedInputStream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是调用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FileInputStream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的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read(</a:t>
              </a: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buf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)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方法实现缓冲区功能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p"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如果设置两者的缓冲区大小一致，则性能相差不多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FileInputStream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根据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I/O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请求读取</a:t>
              </a:r>
              <a:endPara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Wingdings" pitchFamily="2" charset="2"/>
                <a:buChar char="p"/>
              </a:pPr>
              <a:r>
                <a:rPr lang="en-US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BufferedInputStream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根据缓冲区是否为空读取</a:t>
              </a:r>
            </a:p>
          </p:txBody>
        </p:sp>
      </p:grpSp>
      <p:sp>
        <p:nvSpPr>
          <p:cNvPr id="32" name="object 2">
            <a:extLst>
              <a:ext uri="{FF2B5EF4-FFF2-40B4-BE49-F238E27FC236}">
                <a16:creationId xmlns:a16="http://schemas.microsoft.com/office/drawing/2014/main" id="{0EE60C24-CE1F-BE4C-A13F-4D99BA9098A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94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590800" y="1694691"/>
            <a:ext cx="3598022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流的包装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90800" y="2427530"/>
            <a:ext cx="6858000" cy="906016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      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(filename);</a:t>
            </a: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ea typeface="华文中宋" pitchFamily="2" charset="-122"/>
            </a:endParaRP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); 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90800" y="3345160"/>
            <a:ext cx="6858000" cy="906016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</a:t>
            </a: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                                           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(filename));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590800" y="4251176"/>
            <a:ext cx="6858000" cy="906016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PrintWriter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out     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PrintWriter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</a:t>
            </a: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		    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(filename)));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90800" y="5180638"/>
            <a:ext cx="6858000" cy="1219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txBody>
          <a:bodyPr wrap="none" anchor="ctr"/>
          <a:lstStyle/>
          <a:p>
            <a:pPr marL="457200" indent="-457200">
              <a:lnSpc>
                <a:spcPct val="90000"/>
              </a:lnSpc>
              <a:buClr>
                <a:srgbClr val="FFFF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利用不同流的特点</a:t>
            </a:r>
            <a:r>
              <a:rPr lang="en-US" altLang="zh-CN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(</a:t>
            </a:r>
            <a:r>
              <a:rPr lang="zh-CN" altLang="en-US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方法</a:t>
            </a:r>
            <a:r>
              <a:rPr lang="en-US" altLang="zh-CN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)</a:t>
            </a:r>
          </a:p>
          <a:p>
            <a:pPr marL="457200" indent="-457200">
              <a:lnSpc>
                <a:spcPct val="90000"/>
              </a:lnSpc>
              <a:buClr>
                <a:srgbClr val="FFFF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寻找合适的方法完成特定的需求</a:t>
            </a:r>
          </a:p>
          <a:p>
            <a:pPr marL="457200" indent="-457200">
              <a:lnSpc>
                <a:spcPct val="90000"/>
              </a:lnSpc>
              <a:buClr>
                <a:srgbClr val="FFFFFF"/>
              </a:buClr>
              <a:buSzPct val="70000"/>
              <a:buFont typeface="Wingdings" pitchFamily="2" charset="2"/>
              <a:buChar char="n"/>
              <a:defRPr/>
            </a:pPr>
            <a:r>
              <a:rPr lang="zh-CN" altLang="en-US" kern="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对已有的流进行再处理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6033156" y="1772817"/>
            <a:ext cx="1214972" cy="720080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248128" y="1525412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节点流</a:t>
            </a:r>
          </a:p>
        </p:txBody>
      </p:sp>
      <p:sp>
        <p:nvSpPr>
          <p:cNvPr id="21" name="矩形 20"/>
          <p:cNvSpPr/>
          <p:nvPr/>
        </p:nvSpPr>
        <p:spPr>
          <a:xfrm>
            <a:off x="5290519" y="2476092"/>
            <a:ext cx="1160714" cy="2813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42919" y="2868815"/>
            <a:ext cx="1661193" cy="260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960096" y="2160458"/>
            <a:ext cx="1214972" cy="720080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256240" y="192552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处理流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包装流</a:t>
            </a:r>
          </a:p>
        </p:txBody>
      </p:sp>
      <p:sp>
        <p:nvSpPr>
          <p:cNvPr id="25" name="矩形 24"/>
          <p:cNvSpPr/>
          <p:nvPr/>
        </p:nvSpPr>
        <p:spPr>
          <a:xfrm>
            <a:off x="5342385" y="4285529"/>
            <a:ext cx="1263089" cy="2604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6576465" y="2325633"/>
            <a:ext cx="2327847" cy="1959897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BCE26E22-D9F2-7349-91C5-738F6CF25DB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11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 animBg="1"/>
      <p:bldP spid="22" grpId="0" animBg="1"/>
      <p:bldP spid="23" grpId="0" animBg="1"/>
      <p:bldP spid="24" grpId="0"/>
      <p:bldP spid="25" grpId="0" animBg="1"/>
      <p:bldP spid="2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590800" y="1694691"/>
            <a:ext cx="3598022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流的包装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90800" y="2420888"/>
            <a:ext cx="6858000" cy="906016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</a:t>
            </a: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                                           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FileReader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(filename));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2590800" y="4509120"/>
            <a:ext cx="6858000" cy="906016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PrintWriter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out      =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PrintWriter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 (</a:t>
            </a:r>
          </a:p>
          <a:p>
            <a:pPr marL="342900" indent="-342900">
              <a:lnSpc>
                <a:spcPct val="90000"/>
              </a:lnSpc>
              <a:buClr>
                <a:schemeClr val="folHlink"/>
              </a:buClr>
              <a:buSzPct val="60000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		     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BufferedWriter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(new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FileWriter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华文中宋" pitchFamily="2" charset="-122"/>
              </a:rPr>
              <a:t>(filename)));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90800" y="3748970"/>
            <a:ext cx="7537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BufferedReader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对字符流进行封装，提供缓冲读取功能</a:t>
            </a:r>
          </a:p>
        </p:txBody>
      </p:sp>
      <p:sp>
        <p:nvSpPr>
          <p:cNvPr id="27" name="任意多边形 26"/>
          <p:cNvSpPr/>
          <p:nvPr/>
        </p:nvSpPr>
        <p:spPr>
          <a:xfrm flipV="1">
            <a:off x="5879976" y="3326903"/>
            <a:ext cx="607486" cy="468051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90800" y="5836315"/>
            <a:ext cx="753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PrintWriter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BufferedWriter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进行封装，在缓冲区写的基础上提供更灵活的写数据方法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e.g. 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任意数据类型的写入</a:t>
            </a:r>
          </a:p>
        </p:txBody>
      </p:sp>
      <p:sp>
        <p:nvSpPr>
          <p:cNvPr id="29" name="任意多边形 28"/>
          <p:cNvSpPr/>
          <p:nvPr/>
        </p:nvSpPr>
        <p:spPr>
          <a:xfrm flipV="1">
            <a:off x="5879976" y="5414248"/>
            <a:ext cx="607486" cy="468051"/>
          </a:xfrm>
          <a:custGeom>
            <a:avLst/>
            <a:gdLst>
              <a:gd name="connsiteX0" fmla="*/ 0 w 1113692"/>
              <a:gd name="connsiteY0" fmla="*/ 468923 h 468923"/>
              <a:gd name="connsiteX1" fmla="*/ 492369 w 1113692"/>
              <a:gd name="connsiteY1" fmla="*/ 351692 h 468923"/>
              <a:gd name="connsiteX2" fmla="*/ 797169 w 1113692"/>
              <a:gd name="connsiteY2" fmla="*/ 117231 h 468923"/>
              <a:gd name="connsiteX3" fmla="*/ 1113692 w 1113692"/>
              <a:gd name="connsiteY3" fmla="*/ 0 h 46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692" h="468923">
                <a:moveTo>
                  <a:pt x="0" y="468923"/>
                </a:moveTo>
                <a:cubicBezTo>
                  <a:pt x="179754" y="439615"/>
                  <a:pt x="359508" y="410307"/>
                  <a:pt x="492369" y="351692"/>
                </a:cubicBezTo>
                <a:cubicBezTo>
                  <a:pt x="625230" y="293077"/>
                  <a:pt x="693615" y="175846"/>
                  <a:pt x="797169" y="117231"/>
                </a:cubicBezTo>
                <a:cubicBezTo>
                  <a:pt x="900723" y="58616"/>
                  <a:pt x="1007207" y="29308"/>
                  <a:pt x="1113692" y="0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D5E3CDC-3F10-7642-8216-18DBD3137CB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8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87488" y="1412776"/>
            <a:ext cx="237626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节点流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87488" y="3795158"/>
            <a:ext cx="2376265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处理流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包装流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5481" y="2037349"/>
            <a:ext cx="756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一个特定的地方（节点）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读</a:t>
            </a:r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写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5480" y="2787045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FileInputStream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8263" y="278455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FileOutputStream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56040" y="277283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FileReader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56240" y="277283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FileWriter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87488" y="4515238"/>
            <a:ext cx="950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对一个已存在的流的包装，通过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所封装的流的功能调用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实现数据读写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67509" y="52378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BufferedInputStream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16317" y="5235317"/>
            <a:ext cx="321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BufferedOutputStream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1504" y="573220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BufferedReader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87789" y="572864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BufferedWriter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0096" y="572864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PrintWriter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0096" y="5267255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PrintStream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BD98F2A9-2A28-8D49-9037-5001AD845F6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685C61E9-85D4-824A-BF67-DD27E7304617}"/>
              </a:ext>
            </a:extLst>
          </p:cNvPr>
          <p:cNvSpPr txBox="1"/>
          <p:nvPr/>
        </p:nvSpPr>
        <p:spPr>
          <a:xfrm>
            <a:off x="8752822" y="573212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DataOutputStream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7E3961F7-A18B-2045-9589-47CAFCF9B1D8}"/>
              </a:ext>
            </a:extLst>
          </p:cNvPr>
          <p:cNvSpPr txBox="1"/>
          <p:nvPr/>
        </p:nvSpPr>
        <p:spPr>
          <a:xfrm>
            <a:off x="8752822" y="5270735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DataInputStream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81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基本数据转换流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63552" y="1694691"/>
            <a:ext cx="302433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基本数据转换流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544" y="231926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提供一种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平台无关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的方法，以字节流形式完成任意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基本数据类型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的读写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3551" y="3504239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DataInputStream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46" y="350100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DataOutputStream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3551" y="535728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PrintReader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1046" y="535405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PrintWriter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4112" y="3429001"/>
            <a:ext cx="288032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字节流形式、默认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UTF-8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编码，效率高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04112" y="5230942"/>
            <a:ext cx="288032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字符流形式、需指定编码格式，效率相对较低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2104" y="421179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常用于网络编程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32104" y="60212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常用于文件读写</a:t>
            </a:r>
            <a:endParaRPr lang="en-US" altLang="zh-CN" b="1" i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000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63552" y="1694691"/>
            <a:ext cx="302433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基本数据转换流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544" y="231926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提供一种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平台无关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的方法，以字节流形式完成任意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基本数据类型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的读写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3551" y="393628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DataInputStream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1046" y="393305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</a:rPr>
              <a:t>DataOutputStream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4112" y="3861049"/>
            <a:ext cx="288032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字节流形式、默认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UTF-8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编码，效率高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2104" y="464384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常用于网络编程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5FD9926-0E20-B842-A4C6-86B81C326E1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261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289F047-003D-784C-A337-78F4BF9CD24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01D88-E758-D549-909F-000CE616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84275"/>
            <a:ext cx="8432800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369B58-51B2-3544-8AE3-2DAC2C96FD86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将内存中的三个数组写入文件</a:t>
            </a:r>
          </a:p>
        </p:txBody>
      </p:sp>
    </p:spTree>
    <p:extLst>
      <p:ext uri="{BB962C8B-B14F-4D97-AF65-F5344CB8AC3E}">
        <p14:creationId xmlns:p14="http://schemas.microsoft.com/office/powerpoint/2010/main" val="35489700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289F047-003D-784C-A337-78F4BF9CD24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01D88-E758-D549-909F-000CE616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84275"/>
            <a:ext cx="8432800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369B58-51B2-3544-8AE3-2DAC2C96FD86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将内存中的三个数组写入文件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B07FE2-75FF-C146-B27E-293905BBC2E8}"/>
              </a:ext>
            </a:extLst>
          </p:cNvPr>
          <p:cNvSpPr/>
          <p:nvPr/>
        </p:nvSpPr>
        <p:spPr>
          <a:xfrm>
            <a:off x="623392" y="1916832"/>
            <a:ext cx="5544616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BCB693-96AE-164B-B7FF-69B769EF199E}"/>
              </a:ext>
            </a:extLst>
          </p:cNvPr>
          <p:cNvSpPr txBox="1"/>
          <p:nvPr/>
        </p:nvSpPr>
        <p:spPr>
          <a:xfrm>
            <a:off x="9073468" y="209729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内存中有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个数组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BBCF930-DA2B-B74D-8448-CBDE89E234B5}"/>
              </a:ext>
            </a:extLst>
          </p:cNvPr>
          <p:cNvCxnSpPr>
            <a:stCxn id="6" idx="3"/>
          </p:cNvCxnSpPr>
          <p:nvPr/>
        </p:nvCxnSpPr>
        <p:spPr>
          <a:xfrm>
            <a:off x="6168008" y="2276872"/>
            <a:ext cx="288818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312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289F047-003D-784C-A337-78F4BF9CD24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01D88-E758-D549-909F-000CE616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84275"/>
            <a:ext cx="8432800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369B58-51B2-3544-8AE3-2DAC2C96FD86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将内存中的三个数组写入文件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B07FE2-75FF-C146-B27E-293905BBC2E8}"/>
              </a:ext>
            </a:extLst>
          </p:cNvPr>
          <p:cNvSpPr/>
          <p:nvPr/>
        </p:nvSpPr>
        <p:spPr>
          <a:xfrm>
            <a:off x="1127448" y="2852936"/>
            <a:ext cx="7128792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BCB693-96AE-164B-B7FF-69B769EF199E}"/>
              </a:ext>
            </a:extLst>
          </p:cNvPr>
          <p:cNvSpPr txBox="1"/>
          <p:nvPr/>
        </p:nvSpPr>
        <p:spPr>
          <a:xfrm>
            <a:off x="9073468" y="278364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用基本数据转换流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包装字节流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BBCF930-DA2B-B74D-8448-CBDE89E234B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56240" y="2996952"/>
            <a:ext cx="81722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62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289F047-003D-784C-A337-78F4BF9CD24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A01D88-E758-D549-909F-000CE616C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84275"/>
            <a:ext cx="8432800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369B58-51B2-3544-8AE3-2DAC2C96FD86}"/>
              </a:ext>
            </a:extLst>
          </p:cNvPr>
          <p:cNvSpPr txBox="1"/>
          <p:nvPr/>
        </p:nvSpPr>
        <p:spPr>
          <a:xfrm>
            <a:off x="6373168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将内存中的三个数组写入文件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B07FE2-75FF-C146-B27E-293905BBC2E8}"/>
              </a:ext>
            </a:extLst>
          </p:cNvPr>
          <p:cNvSpPr/>
          <p:nvPr/>
        </p:nvSpPr>
        <p:spPr>
          <a:xfrm>
            <a:off x="1127448" y="3140968"/>
            <a:ext cx="7128792" cy="16561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BCB693-96AE-164B-B7FF-69B769EF199E}"/>
              </a:ext>
            </a:extLst>
          </p:cNvPr>
          <p:cNvSpPr txBox="1"/>
          <p:nvPr/>
        </p:nvSpPr>
        <p:spPr>
          <a:xfrm>
            <a:off x="9188028" y="3307922"/>
            <a:ext cx="252028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 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的格式输出数据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一行为一条数据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BBCF930-DA2B-B74D-8448-CBDE89E234B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56240" y="3969060"/>
            <a:ext cx="81722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01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B9816-779F-8942-B6FB-73CD9DF99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217612"/>
            <a:ext cx="9042400" cy="532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D04F9E-7DF7-9B48-AD3C-976098213E58}"/>
              </a:ext>
            </a:extLst>
          </p:cNvPr>
          <p:cNvSpPr/>
          <p:nvPr/>
        </p:nvSpPr>
        <p:spPr>
          <a:xfrm>
            <a:off x="2135560" y="3068960"/>
            <a:ext cx="2232248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04D838-5897-B243-805A-2B50172CA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22" y="3068960"/>
            <a:ext cx="5949156" cy="2197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578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3D3F748-AE9B-1341-8D0E-18DA636E7F7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6467D-804F-7543-B8E0-AAC7B62F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7" y="188640"/>
            <a:ext cx="6228184" cy="3540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0A0744-3774-6D4B-AEDF-391BDED35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616" y="2924944"/>
            <a:ext cx="6228184" cy="39890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64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F73826F-9183-2C43-9D90-1AD20C7BA8E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760755-C362-DB40-811C-05179C2ABE12}"/>
              </a:ext>
            </a:extLst>
          </p:cNvPr>
          <p:cNvSpPr txBox="1"/>
          <p:nvPr/>
        </p:nvSpPr>
        <p:spPr>
          <a:xfrm>
            <a:off x="7525296" y="417869"/>
            <a:ext cx="418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将文件中的数据恢复到内存并计算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0C671E-F8EE-CE4A-9155-69D03E674A37}"/>
              </a:ext>
            </a:extLst>
          </p:cNvPr>
          <p:cNvSpPr txBox="1"/>
          <p:nvPr/>
        </p:nvSpPr>
        <p:spPr>
          <a:xfrm>
            <a:off x="8070788" y="1772816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数量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929A9F-3702-DA46-A1BD-6E5EA2EA344C}"/>
              </a:ext>
            </a:extLst>
          </p:cNvPr>
          <p:cNvSpPr txBox="1"/>
          <p:nvPr/>
        </p:nvSpPr>
        <p:spPr>
          <a:xfrm>
            <a:off x="7560859" y="235134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readDouble</a:t>
            </a:r>
            <a:r>
              <a:rPr kumimoji="1" lang="en-US" altLang="zh-CN" sz="1600" dirty="0"/>
              <a:t>()</a:t>
            </a:r>
            <a:endParaRPr kumimoji="1"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C46D6-86AB-C94A-B39E-A70A5C244CCD}"/>
              </a:ext>
            </a:extLst>
          </p:cNvPr>
          <p:cNvSpPr txBox="1"/>
          <p:nvPr/>
        </p:nvSpPr>
        <p:spPr>
          <a:xfrm>
            <a:off x="10453707" y="2351345"/>
            <a:ext cx="197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while{</a:t>
            </a:r>
            <a:r>
              <a:rPr kumimoji="1" lang="en-US" altLang="zh-CN" sz="1600" dirty="0" err="1"/>
              <a:t>readChar</a:t>
            </a:r>
            <a:r>
              <a:rPr kumimoji="1" lang="en-US" altLang="zh-CN" sz="1600" dirty="0"/>
              <a:t>()}</a:t>
            </a:r>
            <a:endParaRPr kumimoji="1"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A905F8-D4EE-4848-98CD-A1F5C092FA73}"/>
              </a:ext>
            </a:extLst>
          </p:cNvPr>
          <p:cNvSpPr txBox="1"/>
          <p:nvPr/>
        </p:nvSpPr>
        <p:spPr>
          <a:xfrm>
            <a:off x="9120336" y="2373537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readInt</a:t>
            </a:r>
            <a:r>
              <a:rPr kumimoji="1" lang="en-US" altLang="zh-CN" sz="1600" dirty="0"/>
              <a:t>()</a:t>
            </a:r>
            <a:endParaRPr kumimoji="1"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C5EE27-F467-A14E-9001-33711D987E0D}"/>
              </a:ext>
            </a:extLst>
          </p:cNvPr>
          <p:cNvSpPr txBox="1"/>
          <p:nvPr/>
        </p:nvSpPr>
        <p:spPr>
          <a:xfrm>
            <a:off x="9956988" y="285293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readChar</a:t>
            </a:r>
            <a:r>
              <a:rPr kumimoji="1" lang="en-US" altLang="zh-CN" sz="1600" dirty="0"/>
              <a:t>()</a:t>
            </a:r>
            <a:endParaRPr kumimoji="1" lang="zh-CN" altLang="en-US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E7BB68-8185-1546-B73E-0FE6108B2E6E}"/>
              </a:ext>
            </a:extLst>
          </p:cNvPr>
          <p:cNvSpPr txBox="1"/>
          <p:nvPr/>
        </p:nvSpPr>
        <p:spPr>
          <a:xfrm>
            <a:off x="8184232" y="285293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readChar</a:t>
            </a:r>
            <a:r>
              <a:rPr kumimoji="1" lang="en-US" altLang="zh-CN" sz="1600" dirty="0"/>
              <a:t>()</a:t>
            </a:r>
            <a:endParaRPr kumimoji="1" lang="zh-CN" altLang="en-US" sz="1600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1AD8606-D4DD-594C-8ECD-8AA68A37BC7D}"/>
              </a:ext>
            </a:extLst>
          </p:cNvPr>
          <p:cNvCxnSpPr>
            <a:endCxn id="11" idx="0"/>
          </p:cNvCxnSpPr>
          <p:nvPr/>
        </p:nvCxnSpPr>
        <p:spPr>
          <a:xfrm flipH="1">
            <a:off x="8280939" y="2142148"/>
            <a:ext cx="720080" cy="20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1C3E9E9-33C8-DE4C-825F-D051A91231F4}"/>
              </a:ext>
            </a:extLst>
          </p:cNvPr>
          <p:cNvCxnSpPr>
            <a:cxnSpLocks/>
          </p:cNvCxnSpPr>
          <p:nvPr/>
        </p:nvCxnSpPr>
        <p:spPr>
          <a:xfrm flipH="1">
            <a:off x="8786107" y="2119068"/>
            <a:ext cx="581216" cy="756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9B4D223-C93D-A845-804B-4072E44B79E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618960" y="2142148"/>
            <a:ext cx="0" cy="23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E0BAFFF2-BC2C-C043-B03A-A2F2769616CD}"/>
              </a:ext>
            </a:extLst>
          </p:cNvPr>
          <p:cNvCxnSpPr>
            <a:cxnSpLocks/>
          </p:cNvCxnSpPr>
          <p:nvPr/>
        </p:nvCxnSpPr>
        <p:spPr>
          <a:xfrm>
            <a:off x="9930371" y="2142148"/>
            <a:ext cx="630125" cy="73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D1AA67E-1AD4-6441-B038-0B65CE80606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226267" y="2119068"/>
            <a:ext cx="1216939" cy="23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B804A0D-B045-F349-8E16-8243EB6394D9}"/>
              </a:ext>
            </a:extLst>
          </p:cNvPr>
          <p:cNvSpPr txBox="1"/>
          <p:nvPr/>
        </p:nvSpPr>
        <p:spPr>
          <a:xfrm>
            <a:off x="8346862" y="3837663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19.99\t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T-shirt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2594802-42E8-7B44-AF3F-A99A3FF2EE43}"/>
              </a:ext>
            </a:extLst>
          </p:cNvPr>
          <p:cNvSpPr txBox="1"/>
          <p:nvPr/>
        </p:nvSpPr>
        <p:spPr>
          <a:xfrm>
            <a:off x="8346862" y="4281585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9.99\t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8\t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CN" altLang="en-US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Bag</a:t>
            </a:r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417A60F-E89E-704B-8655-7C9C1B751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62" y="144016"/>
            <a:ext cx="6393910" cy="6597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F516081-34CF-B748-9ECF-31C6FA3F2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39" y="4876593"/>
            <a:ext cx="2447025" cy="1869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9195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63552" y="1109334"/>
            <a:ext cx="302433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打印流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544" y="1733907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打印流提供了一种便捷的数据打印功能，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支持各种类型的数据打印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，以及</a:t>
            </a:r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带格式的数据打印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5FD9926-0E20-B842-A4C6-86B81C326E1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1217B-3CD8-2D48-9384-B819B3F2C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717032"/>
            <a:ext cx="3024336" cy="2330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BC1E76-95D9-EA4A-8518-C28B3A5BA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2" y="2727812"/>
            <a:ext cx="6419177" cy="4027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7419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31394"/>
              </p:ext>
            </p:extLst>
          </p:nvPr>
        </p:nvGraphicFramePr>
        <p:xfrm>
          <a:off x="457199" y="1340769"/>
          <a:ext cx="11183417" cy="4668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6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5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479"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作用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场景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23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FileInputStream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FileOutputStream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字节流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节点流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提供最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基础的面向字节的</a:t>
                      </a:r>
                      <a:r>
                        <a:rPr lang="en-US" altLang="zh-CN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endParaRPr lang="zh-CN" altLang="en-US" baseline="0" dirty="0">
                        <a:solidFill>
                          <a:srgbClr val="C00000"/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二进制读写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238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FileReader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FileWriter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字符流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节点流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提供最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基础的面向字符的</a:t>
                      </a:r>
                      <a:r>
                        <a:rPr lang="en-US" altLang="zh-CN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endParaRPr lang="zh-CN" altLang="en-US" baseline="0" dirty="0">
                        <a:solidFill>
                          <a:srgbClr val="C00000"/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文本读写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BufferedInputStream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BufferedOutputStream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字节流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包装流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提供对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基础字节流的缓冲封装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二进制读写（缓存优化）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4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BufferedReader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BufferedWriter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字符流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包装流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提供对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基础字符流的缓冲封装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文本读写（缓存优化）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4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DataInputStream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DataOutputStream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字节流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包装流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基于字节流的基本数据</a:t>
                      </a:r>
                      <a:r>
                        <a:rPr lang="en-US" altLang="zh-CN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endParaRPr lang="zh-CN" altLang="en-US" baseline="0" dirty="0">
                        <a:solidFill>
                          <a:srgbClr val="C00000"/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适用于网络通讯</a:t>
                      </a:r>
                      <a:endParaRPr lang="en-US" altLang="zh-CN" baseline="0" dirty="0">
                        <a:solidFill>
                          <a:srgbClr val="7030A0"/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（传输内码数据）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4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PrintStream</a:t>
                      </a:r>
                      <a:endParaRPr lang="en-US" altLang="zh-CN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PrintWriter</a:t>
                      </a:r>
                      <a:endParaRPr lang="zh-CN" altLang="en-US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baseline="0" dirty="0">
                          <a:solidFill>
                            <a:srgbClr val="00206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字符流</a:t>
                      </a:r>
                      <a:r>
                        <a:rPr lang="en-US" altLang="zh-CN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b="1" baseline="0" dirty="0">
                          <a:solidFill>
                            <a:srgbClr val="00B05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包装流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提供</a:t>
                      </a:r>
                      <a:r>
                        <a:rPr lang="zh-CN" altLang="en-US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基于字符流的文本</a:t>
                      </a:r>
                      <a:r>
                        <a:rPr lang="en-US" altLang="zh-CN" baseline="0" dirty="0">
                          <a:solidFill>
                            <a:srgbClr val="C0000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I/O</a:t>
                      </a:r>
                      <a:endParaRPr lang="zh-CN" altLang="en-US" baseline="0" dirty="0">
                        <a:solidFill>
                          <a:srgbClr val="C00000"/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solidFill>
                            <a:srgbClr val="7030A0"/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文本读写（任意数据类型）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A1B7DC90-4C2C-354C-BFD2-4F8C02D8207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927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528" y="1844825"/>
            <a:ext cx="466826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随机访问文件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(Random Access File)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75520" y="2636913"/>
            <a:ext cx="7272808" cy="96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读写操作</a:t>
            </a:r>
            <a:r>
              <a:rPr lang="zh-CN" altLang="en-US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在同一个类中完成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，须在构造对象时指定参数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通过移动文件指针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(file pointer)</a:t>
            </a:r>
            <a:r>
              <a:rPr lang="zh-CN" altLang="en-US" sz="2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在文件的指定位置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进行读写操作</a:t>
            </a:r>
          </a:p>
        </p:txBody>
      </p:sp>
      <p:sp>
        <p:nvSpPr>
          <p:cNvPr id="6" name="矩形 5"/>
          <p:cNvSpPr/>
          <p:nvPr/>
        </p:nvSpPr>
        <p:spPr>
          <a:xfrm>
            <a:off x="1812032" y="4032021"/>
            <a:ext cx="8964488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RandomAccessFile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(String name, String mode)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FileNotFoundException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  <a:r>
              <a:rPr lang="en-US" altLang="zh-CN" sz="2000" dirty="0"/>
              <a:t> </a:t>
            </a:r>
            <a:r>
              <a:rPr lang="en-US" altLang="zh-CN" sz="2000" dirty="0" err="1">
                <a:solidFill>
                  <a:schemeClr val="accent1"/>
                </a:solidFill>
              </a:rPr>
              <a:t>RandomAccessFile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(File </a:t>
            </a:r>
            <a:r>
              <a:rPr lang="en-US" altLang="zh-CN" sz="2000" dirty="0" err="1">
                <a:solidFill>
                  <a:schemeClr val="accent2"/>
                </a:solidFill>
              </a:rPr>
              <a:t>file</a:t>
            </a:r>
            <a:r>
              <a:rPr lang="en-US" altLang="zh-CN" sz="2000" dirty="0">
                <a:solidFill>
                  <a:schemeClr val="accent2"/>
                </a:solidFill>
              </a:rPr>
              <a:t>, String mode)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FileNotFoundException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8088" y="1890990"/>
            <a:ext cx="2924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err="1">
                <a:solidFill>
                  <a:schemeClr val="accent2"/>
                </a:solidFill>
                <a:sym typeface="Wingdings" pitchFamily="2" charset="2"/>
              </a:rPr>
              <a:t>java.io.RandomAccessFile</a:t>
            </a:r>
            <a:endParaRPr lang="zh-CN" altLang="en-US" sz="2000" b="1" i="1" dirty="0"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5098" y="5661248"/>
            <a:ext cx="1866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mode: “r”, “</a:t>
            </a:r>
            <a:r>
              <a:rPr lang="en-US" altLang="zh-CN" sz="2000" b="1" dirty="0" err="1">
                <a:solidFill>
                  <a:srgbClr val="C00000"/>
                </a:solidFill>
              </a:rPr>
              <a:t>rw</a:t>
            </a:r>
            <a:r>
              <a:rPr lang="en-US" altLang="zh-CN" sz="2000" b="1" dirty="0">
                <a:solidFill>
                  <a:srgbClr val="C00000"/>
                </a:solidFill>
              </a:rPr>
              <a:t>”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6331974" y="4941169"/>
            <a:ext cx="1209368" cy="722671"/>
          </a:xfrm>
          <a:custGeom>
            <a:avLst/>
            <a:gdLst>
              <a:gd name="connsiteX0" fmla="*/ 0 w 1209368"/>
              <a:gd name="connsiteY0" fmla="*/ 0 h 722671"/>
              <a:gd name="connsiteX1" fmla="*/ 368710 w 1209368"/>
              <a:gd name="connsiteY1" fmla="*/ 368710 h 722671"/>
              <a:gd name="connsiteX2" fmla="*/ 929149 w 1209368"/>
              <a:gd name="connsiteY2" fmla="*/ 501445 h 722671"/>
              <a:gd name="connsiteX3" fmla="*/ 1209368 w 1209368"/>
              <a:gd name="connsiteY3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368" h="722671">
                <a:moveTo>
                  <a:pt x="0" y="0"/>
                </a:moveTo>
                <a:cubicBezTo>
                  <a:pt x="106926" y="142568"/>
                  <a:pt x="213852" y="285136"/>
                  <a:pt x="368710" y="368710"/>
                </a:cubicBezTo>
                <a:cubicBezTo>
                  <a:pt x="523568" y="452284"/>
                  <a:pt x="789039" y="442452"/>
                  <a:pt x="929149" y="501445"/>
                </a:cubicBezTo>
                <a:cubicBezTo>
                  <a:pt x="1069259" y="560439"/>
                  <a:pt x="1139313" y="641555"/>
                  <a:pt x="1209368" y="722671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C3569280-5341-294C-864D-197DAB7A4F9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444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528" y="1455168"/>
            <a:ext cx="466826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随机访问文件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  <a:sym typeface="Wingdings" pitchFamily="2" charset="2"/>
              </a:rPr>
              <a:t>(Random Access File)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75520" y="2204865"/>
            <a:ext cx="88204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</a:t>
            </a:r>
            <a:r>
              <a:rPr lang="en-US" altLang="zh-CN" sz="2400" b="1" dirty="0">
                <a:solidFill>
                  <a:schemeClr val="accent2"/>
                </a:solidFill>
              </a:rPr>
              <a:t>seek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read()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read(byte[] b)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read(byte[] b,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off,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boolean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readBoolean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readByte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readChar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readShort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readDouble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readFloat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String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readLine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write(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write(byte[] b)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 write(byte[] b,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off,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 final void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writeBoolean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writeByte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writeChar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writeShort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writeDouble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writeFloat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4551544-D0C2-6440-B574-76B20372474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774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1A3DB-69A7-314F-8280-6ABF80694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34950"/>
            <a:ext cx="6870700" cy="6388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2489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1A3DB-69A7-314F-8280-6ABF80694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34950"/>
            <a:ext cx="6870700" cy="638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7FC178-7698-5B44-BE81-3F500E69C388}"/>
              </a:ext>
            </a:extLst>
          </p:cNvPr>
          <p:cNvSpPr/>
          <p:nvPr/>
        </p:nvSpPr>
        <p:spPr>
          <a:xfrm>
            <a:off x="1199456" y="1268760"/>
            <a:ext cx="6264696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138AD-B59D-854F-BD31-14CF7E3203C0}"/>
              </a:ext>
            </a:extLst>
          </p:cNvPr>
          <p:cNvSpPr txBox="1"/>
          <p:nvPr/>
        </p:nvSpPr>
        <p:spPr>
          <a:xfrm>
            <a:off x="8400256" y="1228110"/>
            <a:ext cx="284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以可读可写模式打开文件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33E9FE9-1D94-8F47-86B6-842DBE095B1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464152" y="1412776"/>
            <a:ext cx="100811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3474BB-2696-054E-82AF-C97F53A4A75C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写入文件，并随机修改数据</a:t>
            </a:r>
          </a:p>
        </p:txBody>
      </p:sp>
    </p:spTree>
    <p:extLst>
      <p:ext uri="{BB962C8B-B14F-4D97-AF65-F5344CB8AC3E}">
        <p14:creationId xmlns:p14="http://schemas.microsoft.com/office/powerpoint/2010/main" val="1105664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1A3DB-69A7-314F-8280-6ABF80694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34950"/>
            <a:ext cx="6870700" cy="638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7FC178-7698-5B44-BE81-3F500E69C388}"/>
              </a:ext>
            </a:extLst>
          </p:cNvPr>
          <p:cNvSpPr/>
          <p:nvPr/>
        </p:nvSpPr>
        <p:spPr>
          <a:xfrm>
            <a:off x="1199456" y="1516142"/>
            <a:ext cx="6264696" cy="5447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138AD-B59D-854F-BD31-14CF7E3203C0}"/>
              </a:ext>
            </a:extLst>
          </p:cNvPr>
          <p:cNvSpPr txBox="1"/>
          <p:nvPr/>
        </p:nvSpPr>
        <p:spPr>
          <a:xfrm>
            <a:off x="8400256" y="160382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顺序写入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(double)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33E9FE9-1D94-8F47-86B6-842DBE095B1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464152" y="1788495"/>
            <a:ext cx="93610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3474BB-2696-054E-82AF-C97F53A4A75C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写入文件，并随机修改数据</a:t>
            </a:r>
          </a:p>
        </p:txBody>
      </p:sp>
    </p:spTree>
    <p:extLst>
      <p:ext uri="{BB962C8B-B14F-4D97-AF65-F5344CB8AC3E}">
        <p14:creationId xmlns:p14="http://schemas.microsoft.com/office/powerpoint/2010/main" val="6701627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1A3DB-69A7-314F-8280-6ABF80694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34950"/>
            <a:ext cx="6870700" cy="6388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7FC178-7698-5B44-BE81-3F500E69C388}"/>
              </a:ext>
            </a:extLst>
          </p:cNvPr>
          <p:cNvSpPr/>
          <p:nvPr/>
        </p:nvSpPr>
        <p:spPr>
          <a:xfrm>
            <a:off x="1199456" y="1948190"/>
            <a:ext cx="6264696" cy="54470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9138AD-B59D-854F-BD31-14CF7E3203C0}"/>
              </a:ext>
            </a:extLst>
          </p:cNvPr>
          <p:cNvSpPr txBox="1"/>
          <p:nvPr/>
        </p:nvSpPr>
        <p:spPr>
          <a:xfrm>
            <a:off x="8256240" y="2035877"/>
            <a:ext cx="379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定位到第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个数据，对其进行修改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33E9FE9-1D94-8F47-86B6-842DBE095B1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464152" y="2220543"/>
            <a:ext cx="79208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3474BB-2696-054E-82AF-C97F53A4A75C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写入文件，并随机修改数据</a:t>
            </a:r>
          </a:p>
        </p:txBody>
      </p:sp>
    </p:spTree>
    <p:extLst>
      <p:ext uri="{BB962C8B-B14F-4D97-AF65-F5344CB8AC3E}">
        <p14:creationId xmlns:p14="http://schemas.microsoft.com/office/powerpoint/2010/main" val="212593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54F3151-BF93-B94D-8D3B-B5485486F3B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BDB532-6917-DC45-B951-417251E25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2" y="2420888"/>
            <a:ext cx="6084168" cy="2217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A6D124-ED0D-6847-93FC-F17CDA038E51}"/>
              </a:ext>
            </a:extLst>
          </p:cNvPr>
          <p:cNvSpPr txBox="1"/>
          <p:nvPr/>
        </p:nvSpPr>
        <p:spPr>
          <a:xfrm>
            <a:off x="1807630" y="198884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字符集：用于计算机显示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9CDFE0-9903-BA46-9EAE-67D924675318}"/>
              </a:ext>
            </a:extLst>
          </p:cNvPr>
          <p:cNvSpPr txBox="1"/>
          <p:nvPr/>
        </p:nvSpPr>
        <p:spPr>
          <a:xfrm>
            <a:off x="7075235" y="6444044"/>
            <a:ext cx="406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C00000"/>
                </a:solidFill>
              </a:rPr>
              <a:t>码表：字符集与</a:t>
            </a:r>
            <a:r>
              <a:rPr kumimoji="1" lang="en" altLang="zh-CN" dirty="0" err="1">
                <a:solidFill>
                  <a:srgbClr val="C00000"/>
                </a:solidFill>
              </a:rPr>
              <a:t>unicode</a:t>
            </a:r>
            <a:r>
              <a:rPr kumimoji="1" lang="zh-CN" altLang="en-US" dirty="0">
                <a:solidFill>
                  <a:srgbClr val="C00000"/>
                </a:solidFill>
              </a:rPr>
              <a:t>码的映射关系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63975F-344D-2E4D-B83B-671ABA16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39" y="84410"/>
            <a:ext cx="3171601" cy="4017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95F81B-BD6C-FB47-A59B-D18551F0D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039" y="4240981"/>
            <a:ext cx="3163992" cy="2140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113682A-9AB3-9F41-ADC0-9830DD7A2F16}"/>
              </a:ext>
            </a:extLst>
          </p:cNvPr>
          <p:cNvSpPr/>
          <p:nvPr/>
        </p:nvSpPr>
        <p:spPr>
          <a:xfrm>
            <a:off x="7608168" y="6021288"/>
            <a:ext cx="2736304" cy="33506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971E683-3BA9-6E40-9C17-E8D44B9EC348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6456040" y="5661248"/>
            <a:ext cx="1152128" cy="52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A578F8C-CA25-9045-890C-A1EC5B823F7A}"/>
              </a:ext>
            </a:extLst>
          </p:cNvPr>
          <p:cNvSpPr txBox="1"/>
          <p:nvPr/>
        </p:nvSpPr>
        <p:spPr>
          <a:xfrm>
            <a:off x="4007768" y="525010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7030A0"/>
                </a:solidFill>
              </a:rPr>
              <a:t>U+4E00—U+9FFF</a:t>
            </a:r>
          </a:p>
          <a:p>
            <a:pPr algn="ctr"/>
            <a:r>
              <a:rPr kumimoji="1" lang="zh-CN" altLang="en-US" dirty="0">
                <a:solidFill>
                  <a:srgbClr val="7030A0"/>
                </a:solidFill>
              </a:rPr>
              <a:t>中日韩统一表意文字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5A74A71-FEE4-F542-B516-E786BF63738B}"/>
              </a:ext>
            </a:extLst>
          </p:cNvPr>
          <p:cNvSpPr txBox="1"/>
          <p:nvPr/>
        </p:nvSpPr>
        <p:spPr>
          <a:xfrm>
            <a:off x="4596063" y="31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https://www.unicodery.com/</a:t>
            </a:r>
          </a:p>
        </p:txBody>
      </p:sp>
    </p:spTree>
    <p:extLst>
      <p:ext uri="{BB962C8B-B14F-4D97-AF65-F5344CB8AC3E}">
        <p14:creationId xmlns:p14="http://schemas.microsoft.com/office/powerpoint/2010/main" val="28305593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872D90-76BB-BA46-8886-B56AD017E6E1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读取数据（顺序、随机）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9CABB-E9E3-B448-A974-EF69BB8B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0479"/>
            <a:ext cx="6616059" cy="6757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2174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872D90-76BB-BA46-8886-B56AD017E6E1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读取数据（顺序、随机）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9CABB-E9E3-B448-A974-EF69BB8B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0479"/>
            <a:ext cx="6616059" cy="6757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BE27BD-AEE0-214B-B2F0-800B29515B87}"/>
              </a:ext>
            </a:extLst>
          </p:cNvPr>
          <p:cNvSpPr/>
          <p:nvPr/>
        </p:nvSpPr>
        <p:spPr>
          <a:xfrm>
            <a:off x="911424" y="1340768"/>
            <a:ext cx="6264696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916F66-20F2-7A42-B19B-B9B19D97DDFC}"/>
              </a:ext>
            </a:extLst>
          </p:cNvPr>
          <p:cNvSpPr txBox="1"/>
          <p:nvPr/>
        </p:nvSpPr>
        <p:spPr>
          <a:xfrm>
            <a:off x="7968208" y="151614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363AD01-BEAB-614C-BE90-21A4D17A373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76120" y="1700808"/>
            <a:ext cx="79208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DE793BB-7AB3-FC41-A87B-20A87C30FC20}"/>
              </a:ext>
            </a:extLst>
          </p:cNvPr>
          <p:cNvSpPr/>
          <p:nvPr/>
        </p:nvSpPr>
        <p:spPr>
          <a:xfrm>
            <a:off x="911424" y="2549398"/>
            <a:ext cx="6264696" cy="10236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DEFCBC-0D05-FA47-B3D4-0AEF8EEFFF85}"/>
              </a:ext>
            </a:extLst>
          </p:cNvPr>
          <p:cNvSpPr txBox="1"/>
          <p:nvPr/>
        </p:nvSpPr>
        <p:spPr>
          <a:xfrm>
            <a:off x="7968208" y="2876540"/>
            <a:ext cx="4223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随机定位读取位置；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读取当前位置开始的数据；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2D302C0-2BCC-9C41-AF69-B66CB1D7571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176120" y="3061207"/>
            <a:ext cx="792088" cy="2769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562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840DD1C8-A387-B040-BE1C-5E5C15E9060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872D90-76BB-BA46-8886-B56AD017E6E1}"/>
              </a:ext>
            </a:extLst>
          </p:cNvPr>
          <p:cNvSpPr txBox="1"/>
          <p:nvPr/>
        </p:nvSpPr>
        <p:spPr>
          <a:xfrm>
            <a:off x="7355489" y="41786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读取数据（顺序、随机）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A9CABB-E9E3-B448-A974-EF69BB8B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0479"/>
            <a:ext cx="6616059" cy="6757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BE27BD-AEE0-214B-B2F0-800B29515B87}"/>
              </a:ext>
            </a:extLst>
          </p:cNvPr>
          <p:cNvSpPr/>
          <p:nvPr/>
        </p:nvSpPr>
        <p:spPr>
          <a:xfrm>
            <a:off x="911424" y="1340768"/>
            <a:ext cx="6264696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916F66-20F2-7A42-B19B-B9B19D97DDFC}"/>
              </a:ext>
            </a:extLst>
          </p:cNvPr>
          <p:cNvSpPr txBox="1"/>
          <p:nvPr/>
        </p:nvSpPr>
        <p:spPr>
          <a:xfrm>
            <a:off x="7968208" y="151614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顺序读取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363AD01-BEAB-614C-BE90-21A4D17A373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76120" y="1700808"/>
            <a:ext cx="79208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DE793BB-7AB3-FC41-A87B-20A87C30FC20}"/>
              </a:ext>
            </a:extLst>
          </p:cNvPr>
          <p:cNvSpPr/>
          <p:nvPr/>
        </p:nvSpPr>
        <p:spPr>
          <a:xfrm>
            <a:off x="911424" y="2549398"/>
            <a:ext cx="6264696" cy="10236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DEFCBC-0D05-FA47-B3D4-0AEF8EEFFF85}"/>
              </a:ext>
            </a:extLst>
          </p:cNvPr>
          <p:cNvSpPr txBox="1"/>
          <p:nvPr/>
        </p:nvSpPr>
        <p:spPr>
          <a:xfrm>
            <a:off x="7968208" y="2876540"/>
            <a:ext cx="4223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随机读取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随机定位读取位置；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读取当前位置开始的数据；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2D302C0-2BCC-9C41-AF69-B66CB1D7571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176120" y="3061207"/>
            <a:ext cx="792088" cy="2769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973B311F-EE96-4749-98E5-E2D7B754A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32" y="57625"/>
            <a:ext cx="3582946" cy="6749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5030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63552" y="1438352"/>
            <a:ext cx="4733988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java.io.File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类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软雅黑" pitchFamily="34" charset="-122"/>
              </a:rPr>
              <a:t>文件和目录的路径名</a:t>
            </a:r>
          </a:p>
        </p:txBody>
      </p:sp>
      <p:sp>
        <p:nvSpPr>
          <p:cNvPr id="8" name="矩形 7"/>
          <p:cNvSpPr/>
          <p:nvPr/>
        </p:nvSpPr>
        <p:spPr>
          <a:xfrm>
            <a:off x="2063552" y="2132857"/>
            <a:ext cx="6048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File(String pathname)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File(String parent, String child)</a:t>
            </a:r>
          </a:p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public File(File parent, String child)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4430546" y="3212977"/>
            <a:ext cx="1377422" cy="722671"/>
          </a:xfrm>
          <a:custGeom>
            <a:avLst/>
            <a:gdLst>
              <a:gd name="connsiteX0" fmla="*/ 0 w 1209368"/>
              <a:gd name="connsiteY0" fmla="*/ 0 h 722671"/>
              <a:gd name="connsiteX1" fmla="*/ 368710 w 1209368"/>
              <a:gd name="connsiteY1" fmla="*/ 368710 h 722671"/>
              <a:gd name="connsiteX2" fmla="*/ 929149 w 1209368"/>
              <a:gd name="connsiteY2" fmla="*/ 501445 h 722671"/>
              <a:gd name="connsiteX3" fmla="*/ 1209368 w 1209368"/>
              <a:gd name="connsiteY3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368" h="722671">
                <a:moveTo>
                  <a:pt x="0" y="0"/>
                </a:moveTo>
                <a:cubicBezTo>
                  <a:pt x="106926" y="142568"/>
                  <a:pt x="213852" y="285136"/>
                  <a:pt x="368710" y="368710"/>
                </a:cubicBezTo>
                <a:cubicBezTo>
                  <a:pt x="523568" y="452284"/>
                  <a:pt x="789039" y="442452"/>
                  <a:pt x="929149" y="501445"/>
                </a:cubicBezTo>
                <a:cubicBezTo>
                  <a:pt x="1069259" y="560439"/>
                  <a:pt x="1139313" y="641555"/>
                  <a:pt x="1209368" y="722671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192856" y="3212977"/>
            <a:ext cx="1919368" cy="722671"/>
          </a:xfrm>
          <a:custGeom>
            <a:avLst/>
            <a:gdLst>
              <a:gd name="connsiteX0" fmla="*/ 0 w 1209368"/>
              <a:gd name="connsiteY0" fmla="*/ 0 h 722671"/>
              <a:gd name="connsiteX1" fmla="*/ 368710 w 1209368"/>
              <a:gd name="connsiteY1" fmla="*/ 368710 h 722671"/>
              <a:gd name="connsiteX2" fmla="*/ 929149 w 1209368"/>
              <a:gd name="connsiteY2" fmla="*/ 501445 h 722671"/>
              <a:gd name="connsiteX3" fmla="*/ 1209368 w 1209368"/>
              <a:gd name="connsiteY3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368" h="722671">
                <a:moveTo>
                  <a:pt x="0" y="0"/>
                </a:moveTo>
                <a:cubicBezTo>
                  <a:pt x="106926" y="142568"/>
                  <a:pt x="213852" y="285136"/>
                  <a:pt x="368710" y="368710"/>
                </a:cubicBezTo>
                <a:cubicBezTo>
                  <a:pt x="523568" y="452284"/>
                  <a:pt x="789039" y="442452"/>
                  <a:pt x="929149" y="501445"/>
                </a:cubicBezTo>
                <a:cubicBezTo>
                  <a:pt x="1069259" y="560439"/>
                  <a:pt x="1139313" y="641555"/>
                  <a:pt x="1209368" y="722671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90404" y="3892986"/>
            <a:ext cx="2501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一个父级目录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94660" y="3875796"/>
            <a:ext cx="2501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一个子目录或者文件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9496" y="407707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Linux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3552" y="4538737"/>
            <a:ext cx="63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绝对路径前缀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”/”    e.g.  /</a:t>
            </a:r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etc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/</a:t>
            </a:r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inetd.conf</a:t>
            </a:r>
            <a:endParaRPr lang="en-US" altLang="zh-CN" sz="20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相对路径无前缀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    e.g.  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当前目录下的</a:t>
            </a:r>
            <a:r>
              <a:rPr lang="en-US" altLang="zh-CN" sz="2000" dirty="0" err="1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inetd.conf</a:t>
            </a:r>
            <a:endParaRPr lang="zh-CN" altLang="en-US" sz="20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19764" y="527029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Windows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3552" y="5731962"/>
            <a:ext cx="63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绝对路径前缀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”C:\”     e.g.  C:\windows\notepad.exe</a:t>
            </a:r>
          </a:p>
          <a:p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相对路径无前缀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	        e.g.  </a:t>
            </a:r>
            <a:r>
              <a:rPr lang="zh-CN" altLang="en-US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当前目录下的</a:t>
            </a:r>
            <a:r>
              <a:rPr lang="en-US" altLang="zh-CN" sz="20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notepad.exe</a:t>
            </a:r>
            <a:endParaRPr lang="zh-CN" altLang="en-US" sz="20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CE78EDF2-370E-C84E-B37A-4C061465A9F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5919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94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47287"/>
              </p:ext>
            </p:extLst>
          </p:nvPr>
        </p:nvGraphicFramePr>
        <p:xfrm>
          <a:off x="2567608" y="1252304"/>
          <a:ext cx="6984776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作用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bollean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canWrite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</a:p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canRead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判断读写权限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exists()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判断文件是否存在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delete()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删除文件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createNewFile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创建文件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</a:t>
                      </a:r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文件不存在时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isDirectory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</a:p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isFile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判断是否是目录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long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lastModified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</a:p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setLastModifed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显示最后修改时间</a:t>
                      </a:r>
                      <a:endParaRPr lang="en-US" altLang="zh-CN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设置修改时间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String[] list()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列出当前目录下的所有文件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mkdir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创建目录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renameTo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(File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dest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文件重命名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public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boolean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20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setReadOnly</a:t>
                      </a:r>
                      <a:r>
                        <a:rPr lang="en-US" altLang="zh-CN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()</a:t>
                      </a:r>
                      <a:endParaRPr lang="zh-CN" altLang="en-US" sz="20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itchFamily="34" charset="0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itchFamily="34" charset="0"/>
                          <a:ea typeface="微软雅黑" pitchFamily="34" charset="-122"/>
                        </a:rPr>
                        <a:t>设置文件只读权限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object 2">
            <a:extLst>
              <a:ext uri="{FF2B5EF4-FFF2-40B4-BE49-F238E27FC236}">
                <a16:creationId xmlns:a16="http://schemas.microsoft.com/office/drawing/2014/main" id="{6D2CDC83-3C1B-E249-B2A6-36C16940D98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787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63552" y="1694691"/>
            <a:ext cx="412527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Example1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文件遍历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C26177-2FD3-DA48-A8A3-74771E7F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74638"/>
            <a:ext cx="1866900" cy="3441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86326-E129-4649-B336-568E30EF5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930650"/>
            <a:ext cx="2197100" cy="242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A745604-77A7-1F49-A7BE-0945FFA1F15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7FC756-071F-C243-96D3-2EF69D9D8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578237"/>
            <a:ext cx="6398834" cy="2276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235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63552" y="1694691"/>
            <a:ext cx="412527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Example2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获取文件路径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EB7281-7C63-3A42-802F-5FFE064EC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23" y="4885266"/>
            <a:ext cx="9144000" cy="948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674AE0-0776-5E45-B461-0CE188A3098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02BBD2-1463-AA46-A173-E42079D44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495550"/>
            <a:ext cx="8216900" cy="1866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6354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63552" y="1694691"/>
            <a:ext cx="4125271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Example3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获取文件修改时间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FE9668B-550A-644B-A4AA-9E1C8CC2613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F80FE3B-576B-B04A-8899-C99BB5424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9" y="2780928"/>
            <a:ext cx="7160196" cy="2919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689358-D376-F24D-BF0D-8BA71597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429000"/>
            <a:ext cx="40132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2702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63552" y="1694691"/>
            <a:ext cx="446449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Example4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设置文件读写权限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749CF4-096A-A64A-87AF-551380E4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3933056"/>
            <a:ext cx="3009900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FDE3729-8367-C84C-8FC5-2D433F024B2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Sec-10: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Java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I/O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—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文件</a:t>
            </a:r>
            <a:r>
              <a:rPr lang="en-US" altLang="zh-CN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sz="2400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目录</a:t>
            </a:r>
            <a:endParaRPr lang="zh-CN" altLang="en-US" sz="2800" spc="-5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DFEDE5-D289-C94B-80D5-30587EFC5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798238"/>
            <a:ext cx="7707922" cy="3667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73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68350</TotalTime>
  <Words>5212</Words>
  <Application>Microsoft Macintosh PowerPoint</Application>
  <PresentationFormat>宽屏</PresentationFormat>
  <Paragraphs>977</Paragraphs>
  <Slides>98</Slides>
  <Notes>98</Notes>
  <HiddenSlides>5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1" baseType="lpstr">
      <vt:lpstr>-apple-system</vt:lpstr>
      <vt:lpstr>DengXian Light</vt:lpstr>
      <vt:lpstr>Microsoft YaHei</vt:lpstr>
      <vt:lpstr>Microsoft YaHei</vt:lpstr>
      <vt:lpstr>Arial</vt:lpstr>
      <vt:lpstr>Calibri</vt:lpstr>
      <vt:lpstr>Calibri Light</vt:lpstr>
      <vt:lpstr>Comic Sans MS</vt:lpstr>
      <vt:lpstr>Menlo</vt:lpstr>
      <vt:lpstr>Times</vt:lpstr>
      <vt:lpstr>Times New Roman</vt:lpstr>
      <vt:lpstr>Wingdings</vt:lpstr>
      <vt:lpstr>Office 主题</vt:lpstr>
      <vt:lpstr>JAVA语言程序设计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Java I/O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基本数据转换流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Sampling-based Hybrid Approximate Query Processing System in the Cloud</dc:title>
  <dc:creator>wyxallen</dc:creator>
  <cp:lastModifiedBy>lsswyx@gmail.com</cp:lastModifiedBy>
  <cp:revision>3023</cp:revision>
  <dcterms:created xsi:type="dcterms:W3CDTF">2014-08-07T06:31:00Z</dcterms:created>
  <dcterms:modified xsi:type="dcterms:W3CDTF">2023-05-23T01:37:27Z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